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24" r:id="rId5"/>
    <p:sldId id="325" r:id="rId6"/>
    <p:sldId id="352" r:id="rId7"/>
    <p:sldId id="353" r:id="rId8"/>
    <p:sldId id="331" r:id="rId9"/>
    <p:sldId id="354" r:id="rId10"/>
    <p:sldId id="355" r:id="rId11"/>
    <p:sldId id="356" r:id="rId12"/>
    <p:sldId id="360" r:id="rId13"/>
    <p:sldId id="334" r:id="rId14"/>
    <p:sldId id="357" r:id="rId15"/>
    <p:sldId id="358" r:id="rId16"/>
    <p:sldId id="338" r:id="rId17"/>
    <p:sldId id="339" r:id="rId18"/>
    <p:sldId id="340" r:id="rId19"/>
    <p:sldId id="344" r:id="rId20"/>
    <p:sldId id="361" r:id="rId21"/>
    <p:sldId id="343" r:id="rId22"/>
    <p:sldId id="346" r:id="rId23"/>
    <p:sldId id="348" r:id="rId24"/>
    <p:sldId id="350" r:id="rId25"/>
    <p:sldId id="362" r:id="rId26"/>
    <p:sldId id="364" r:id="rId27"/>
    <p:sldId id="363" r:id="rId28"/>
    <p:sldId id="365" r:id="rId29"/>
    <p:sldId id="3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F1A"/>
    <a:srgbClr val="F2F2F2"/>
    <a:srgbClr val="EA252C"/>
    <a:srgbClr val="E82127"/>
    <a:srgbClr val="F8C94B"/>
    <a:srgbClr val="F96F1A"/>
    <a:srgbClr val="F56D1A"/>
    <a:srgbClr val="E81F27"/>
    <a:srgbClr val="F7BF49"/>
    <a:srgbClr val="FBB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82" d="100"/>
          <a:sy n="82" d="100"/>
        </p:scale>
        <p:origin x="720" y="72"/>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10/7/2022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Mojo</a:t>
            </a:r>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10/7/2022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noProof="0"/>
              <a:t>Mojo</a:t>
            </a:r>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
        <p:nvSpPr>
          <p:cNvPr id="5" name="Footer Placeholder 4">
            <a:extLst>
              <a:ext uri="{FF2B5EF4-FFF2-40B4-BE49-F238E27FC236}">
                <a16:creationId xmlns:a16="http://schemas.microsoft.com/office/drawing/2014/main" id="{76136CD4-27FA-0970-443C-E954D4EEA323}"/>
              </a:ext>
            </a:extLst>
          </p:cNvPr>
          <p:cNvSpPr>
            <a:spLocks noGrp="1"/>
          </p:cNvSpPr>
          <p:nvPr>
            <p:ph type="ftr" sz="quarter" idx="4"/>
          </p:nvPr>
        </p:nvSpPr>
        <p:spPr/>
        <p:txBody>
          <a:bodyPr/>
          <a:lstStyle/>
          <a:p>
            <a:r>
              <a:rPr lang="en-US" noProof="0"/>
              <a:t>Mojo</a:t>
            </a:r>
            <a:endParaRPr lang="en-US" noProof="0" dirty="0"/>
          </a:p>
        </p:txBody>
      </p:sp>
    </p:spTree>
    <p:extLst>
      <p:ext uri="{BB962C8B-B14F-4D97-AF65-F5344CB8AC3E}">
        <p14:creationId xmlns:p14="http://schemas.microsoft.com/office/powerpoint/2010/main" val="36442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a:lstStyle>
            <a:lvl1pPr marL="0" indent="0">
              <a:buNone/>
              <a:defRPr sz="200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a:lstStyle>
            <a:lvl1pPr marL="0" indent="0">
              <a:buNone/>
              <a:defRPr sz="2000" b="1">
                <a:solidFill>
                  <a:schemeClr val="accent4"/>
                </a:solidFill>
                <a:latin typeface="+mj-lt"/>
              </a:defRPr>
            </a:lvl1pPr>
            <a:lvl2pPr>
              <a:buNone/>
              <a:defRPr sz="2000"/>
            </a:lvl2pPr>
          </a:lstStyle>
          <a:p>
            <a:pPr lvl="0"/>
            <a:r>
              <a:rPr lang="en-US"/>
              <a:t>Click to edit Master text styles</a:t>
            </a:r>
          </a:p>
          <a:p>
            <a:pPr lvl="1"/>
            <a:r>
              <a:rPr lang="en-US"/>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a:lstStyle>
            <a:lvl1pPr>
              <a:defRPr sz="280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BD5F78-1C10-49D6-8616-C9F20406C112}" type="datetime1">
              <a:rPr lang="en-US" sz="1100" smtClean="0">
                <a:solidFill>
                  <a:schemeClr val="accent2"/>
                </a:solidFill>
              </a:rPr>
              <a:pPr/>
              <a:t>10/7/2022</a:t>
            </a:fld>
            <a:endParaRPr lang="en-US" sz="1100" dirty="0">
              <a:solidFill>
                <a:schemeClr val="accent2"/>
              </a:solidFill>
            </a:endParaRPr>
          </a:p>
        </p:txBody>
      </p:sp>
      <p:sp>
        <p:nvSpPr>
          <p:cNvPr id="5" name="Footer Placeholder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accent2"/>
                </a:solidFill>
              </a:rPr>
              <a:t>Annual Review</a:t>
            </a:r>
          </a:p>
        </p:txBody>
      </p:sp>
      <p:sp>
        <p:nvSpPr>
          <p:cNvPr id="7" name="Slide Number Placeholder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dirty="0">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srcRect t="781" b="781"/>
          <a:stretch/>
        </p:blipFill>
        <p:spPr>
          <a:xfrm>
            <a:off x="0" y="0"/>
            <a:ext cx="12192000" cy="6858000"/>
          </a:xfrm>
          <a:blipFill dpi="0" rotWithShape="1">
            <a:blip r:embed="rId4">
              <a:alphaModFix amt="80000"/>
              <a:extLst>
                <a:ext uri="{28A0092B-C50C-407E-A947-70E740481C1C}">
                  <a14:useLocalDpi xmlns:a14="http://schemas.microsoft.com/office/drawing/2010/main" val="0"/>
                </a:ext>
              </a:extLst>
            </a:blip>
            <a:srcRect/>
            <a:stretch>
              <a:fillRect/>
            </a:stretch>
          </a:blipFill>
        </p:spPr>
      </p:pic>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a:xfrm>
            <a:off x="861525" y="5943256"/>
            <a:ext cx="10468947" cy="699417"/>
          </a:xfrm>
        </p:spPr>
        <p:txBody>
          <a:bodyPr/>
          <a:lstStyle/>
          <a:p>
            <a:pPr algn="ctr"/>
            <a:r>
              <a:rPr lang="en-US" sz="2800" b="0" dirty="0"/>
              <a:t>On Demand Real Time Reporting System</a:t>
            </a:r>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10362431" y="5166193"/>
            <a:ext cx="651613" cy="561736"/>
          </a:xfrm>
          <a:prstGeom prst="hexagon">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380312" y="2667154"/>
            <a:ext cx="785546" cy="677196"/>
          </a:xfrm>
          <a:prstGeom prst="hexagon">
            <a:avLst/>
          </a:prstGeom>
          <a:solidFill>
            <a:srgbClr val="E81F27"/>
          </a:solidFill>
          <a:ln>
            <a:solidFill>
              <a:srgbClr val="E81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text, businesscard, vector graphics&#10;&#10;Description automatically generated">
            <a:extLst>
              <a:ext uri="{FF2B5EF4-FFF2-40B4-BE49-F238E27FC236}">
                <a16:creationId xmlns:a16="http://schemas.microsoft.com/office/drawing/2014/main" id="{1076F757-788F-FCD6-65A8-C869FD10DE2C}"/>
              </a:ext>
            </a:extLst>
          </p:cNvPr>
          <p:cNvPicPr>
            <a:picLocks noChangeAspect="1"/>
          </p:cNvPicPr>
          <p:nvPr/>
        </p:nvPicPr>
        <p:blipFill>
          <a:blip r:embed="rId5"/>
          <a:stretch>
            <a:fillRect/>
          </a:stretch>
        </p:blipFill>
        <p:spPr>
          <a:xfrm>
            <a:off x="4267184" y="1314690"/>
            <a:ext cx="3853811" cy="3491209"/>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4C21E7D5-6B49-9D69-0D49-22F251C3EEB4}"/>
              </a:ext>
            </a:extLst>
          </p:cNvPr>
          <p:cNvSpPr txBox="1"/>
          <p:nvPr/>
        </p:nvSpPr>
        <p:spPr>
          <a:xfrm>
            <a:off x="3321698" y="5170746"/>
            <a:ext cx="5202286" cy="707886"/>
          </a:xfrm>
          <a:prstGeom prst="rect">
            <a:avLst/>
          </a:prstGeom>
          <a:noFill/>
        </p:spPr>
        <p:txBody>
          <a:bodyPr wrap="square">
            <a:spAutoFit/>
          </a:bodyPr>
          <a:lstStyle/>
          <a:p>
            <a:pPr algn="ctr"/>
            <a:r>
              <a:rPr lang="en-US" sz="4000" b="1" dirty="0">
                <a:solidFill>
                  <a:srgbClr val="FF0000"/>
                </a:solidFill>
                <a:latin typeface="Corbel (Headings)"/>
              </a:rPr>
              <a:t>Mojo Americas</a:t>
            </a:r>
            <a:endParaRPr lang="en-IN" sz="4000" b="1" dirty="0">
              <a:solidFill>
                <a:srgbClr val="FF0000"/>
              </a:solidFill>
              <a:latin typeface="Corbel (Headings)"/>
            </a:endParaRPr>
          </a:p>
        </p:txBody>
      </p:sp>
    </p:spTree>
    <p:extLst>
      <p:ext uri="{BB962C8B-B14F-4D97-AF65-F5344CB8AC3E}">
        <p14:creationId xmlns:p14="http://schemas.microsoft.com/office/powerpoint/2010/main" val="3665993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srcRect/>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a:xfrm>
            <a:off x="3508310" y="2548817"/>
            <a:ext cx="5262466" cy="2527969"/>
          </a:xfrm>
        </p:spPr>
        <p:txBody>
          <a:bodyPr/>
          <a:lstStyle/>
          <a:p>
            <a:pPr rtl="0" eaLnBrk="1" latinLnBrk="0" hangingPunct="1"/>
            <a:r>
              <a:rPr lang="en-US" kern="1200" dirty="0">
                <a:solidFill>
                  <a:srgbClr val="FFFFFF"/>
                </a:solidFill>
                <a:effectLst/>
                <a:latin typeface="Calibri Light" panose="020F0302020204030204" pitchFamily="34" charset="0"/>
                <a:ea typeface="+mn-ea"/>
                <a:cs typeface="+mn-cs"/>
              </a:rPr>
              <a:t>Mojo Americas system includes the detail engineering database cover of your business. Engineering department includes following forms and modules:</a:t>
            </a: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a:xfrm>
            <a:off x="3908925" y="1864417"/>
            <a:ext cx="4362931" cy="490538"/>
          </a:xfrm>
        </p:spPr>
        <p:txBody>
          <a:bodyPr/>
          <a:lstStyle/>
          <a:p>
            <a:r>
              <a:rPr lang="en-US" sz="3200" dirty="0">
                <a:solidFill>
                  <a:srgbClr val="FF0000"/>
                </a:solidFill>
              </a:rPr>
              <a:t>Engineering Department</a:t>
            </a:r>
          </a:p>
        </p:txBody>
      </p:sp>
      <p:sp>
        <p:nvSpPr>
          <p:cNvPr id="6" name="Arrow: Down 5">
            <a:extLst>
              <a:ext uri="{FF2B5EF4-FFF2-40B4-BE49-F238E27FC236}">
                <a16:creationId xmlns:a16="http://schemas.microsoft.com/office/drawing/2014/main" id="{5D472658-97FC-8AD7-EC76-8BBAD21D24CE}"/>
              </a:ext>
            </a:extLst>
          </p:cNvPr>
          <p:cNvSpPr/>
          <p:nvPr/>
        </p:nvSpPr>
        <p:spPr>
          <a:xfrm>
            <a:off x="5796477" y="5019528"/>
            <a:ext cx="587829" cy="49638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695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6" name="Title 7">
            <a:extLst>
              <a:ext uri="{FF2B5EF4-FFF2-40B4-BE49-F238E27FC236}">
                <a16:creationId xmlns:a16="http://schemas.microsoft.com/office/drawing/2014/main" id="{9B4A1136-2112-0FA7-C3B8-EE9CBB08CDBD}"/>
              </a:ext>
            </a:extLst>
          </p:cNvPr>
          <p:cNvSpPr txBox="1">
            <a:spLocks/>
          </p:cNvSpPr>
          <p:nvPr/>
        </p:nvSpPr>
        <p:spPr>
          <a:xfrm>
            <a:off x="651588" y="2937543"/>
            <a:ext cx="3616307" cy="769807"/>
          </a:xfrm>
          <a:prstGeom prst="rect">
            <a:avLst/>
          </a:prstGeom>
        </p:spPr>
        <p:txBody>
          <a:bodyPr anchor="ctr">
            <a:normAutofit fontScale="92500"/>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nSpc>
                <a:spcPct val="150000"/>
              </a:lnSpc>
              <a:spcAft>
                <a:spcPts val="800"/>
              </a:spcAft>
              <a:buClr>
                <a:srgbClr val="202124"/>
              </a:buClr>
            </a:pPr>
            <a:r>
              <a:rPr lang="en-US" sz="1800" dirty="0">
                <a:solidFill>
                  <a:schemeClr val="accent4"/>
                </a:solidFill>
                <a:cs typeface="Biome Light" panose="020B0303030204020804" pitchFamily="34" charset="0"/>
              </a:rPr>
              <a:t>A.</a:t>
            </a:r>
            <a:r>
              <a:rPr lang="en-US" sz="1800" b="0" dirty="0">
                <a:latin typeface="Corbel (Headings)"/>
                <a:ea typeface="Calibri" panose="020F0502020204030204" pitchFamily="34" charset="0"/>
                <a:cs typeface="Times New Roman" panose="02020603050405020304" pitchFamily="18" charset="0"/>
              </a:rPr>
              <a:t> Engineering Department Checklist</a:t>
            </a:r>
            <a:endParaRPr lang="en-IN" sz="1800" b="0" dirty="0">
              <a:latin typeface="Corbel (Headings)"/>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789A66D-7A6C-E151-6743-3AFAF43E0A41}"/>
              </a:ext>
            </a:extLst>
          </p:cNvPr>
          <p:cNvPicPr>
            <a:picLocks noChangeAspect="1"/>
          </p:cNvPicPr>
          <p:nvPr/>
        </p:nvPicPr>
        <p:blipFill>
          <a:blip r:embed="rId3"/>
          <a:srcRect/>
          <a:stretch/>
        </p:blipFill>
        <p:spPr>
          <a:xfrm>
            <a:off x="4561821" y="281415"/>
            <a:ext cx="6405742" cy="6082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57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6" name="Title 7">
            <a:extLst>
              <a:ext uri="{FF2B5EF4-FFF2-40B4-BE49-F238E27FC236}">
                <a16:creationId xmlns:a16="http://schemas.microsoft.com/office/drawing/2014/main" id="{9B4A1136-2112-0FA7-C3B8-EE9CBB08CDBD}"/>
              </a:ext>
            </a:extLst>
          </p:cNvPr>
          <p:cNvSpPr txBox="1">
            <a:spLocks/>
          </p:cNvSpPr>
          <p:nvPr/>
        </p:nvSpPr>
        <p:spPr>
          <a:xfrm>
            <a:off x="4387720" y="677069"/>
            <a:ext cx="3416559" cy="769807"/>
          </a:xfrm>
          <a:prstGeom prst="rect">
            <a:avLst/>
          </a:prstGeom>
        </p:spPr>
        <p:txBody>
          <a:bodyPr anchor="ctr">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lnSpc>
                <a:spcPct val="150000"/>
              </a:lnSpc>
              <a:spcAft>
                <a:spcPts val="800"/>
              </a:spcAft>
              <a:buClr>
                <a:srgbClr val="202124"/>
              </a:buClr>
            </a:pPr>
            <a:r>
              <a:rPr lang="en-US" sz="1800" b="1" dirty="0">
                <a:solidFill>
                  <a:schemeClr val="accent4"/>
                </a:solidFill>
                <a:cs typeface="Biome Light" panose="020B0303030204020804" pitchFamily="34" charset="0"/>
              </a:rPr>
              <a:t>B. </a:t>
            </a:r>
            <a:r>
              <a:rPr lang="en-US" sz="1800" b="0" dirty="0">
                <a:latin typeface="Corbel (Headings)"/>
                <a:ea typeface="Calibri" panose="020F0502020204030204" pitchFamily="34" charset="0"/>
                <a:cs typeface="Times New Roman" panose="02020603050405020304" pitchFamily="18" charset="0"/>
              </a:rPr>
              <a:t>Bill Of Material (BOM) Module</a:t>
            </a:r>
            <a:endParaRPr lang="en-IN" sz="1800" b="0" dirty="0">
              <a:latin typeface="Corbel (Headings)"/>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789A66D-7A6C-E151-6743-3AFAF43E0A41}"/>
              </a:ext>
            </a:extLst>
          </p:cNvPr>
          <p:cNvPicPr>
            <a:picLocks noChangeAspect="1"/>
          </p:cNvPicPr>
          <p:nvPr/>
        </p:nvPicPr>
        <p:blipFill>
          <a:blip r:embed="rId3"/>
          <a:srcRect/>
          <a:stretch/>
        </p:blipFill>
        <p:spPr>
          <a:xfrm>
            <a:off x="358811" y="2148257"/>
            <a:ext cx="11474377" cy="2852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71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660400" y="703083"/>
            <a:ext cx="3430833" cy="1428940"/>
          </a:xfrm>
        </p:spPr>
        <p:txBody>
          <a:bodyPr/>
          <a:lstStyle/>
          <a:p>
            <a:r>
              <a:rPr lang="en-US" dirty="0"/>
              <a:t>PPC </a:t>
            </a:r>
            <a:r>
              <a:rPr lang="en-US" dirty="0">
                <a:solidFill>
                  <a:srgbClr val="FA6F1A"/>
                </a:solidFill>
              </a:rPr>
              <a:t>Department</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5" name="Text Placeholder 4">
            <a:extLst>
              <a:ext uri="{FF2B5EF4-FFF2-40B4-BE49-F238E27FC236}">
                <a16:creationId xmlns:a16="http://schemas.microsoft.com/office/drawing/2014/main" id="{960AED82-F4F3-044A-B30A-FD32531BD7DF}"/>
              </a:ext>
            </a:extLst>
          </p:cNvPr>
          <p:cNvSpPr>
            <a:spLocks noGrp="1"/>
          </p:cNvSpPr>
          <p:nvPr>
            <p:ph type="body" sz="quarter" idx="13"/>
          </p:nvPr>
        </p:nvSpPr>
        <p:spPr>
          <a:xfrm>
            <a:off x="651588" y="2279512"/>
            <a:ext cx="9605389" cy="459337"/>
          </a:xfrm>
        </p:spPr>
        <p:txBody>
          <a:bodyPr/>
          <a:lstStyle/>
          <a:p>
            <a:pPr marL="0" indent="0">
              <a:lnSpc>
                <a:spcPct val="107000"/>
              </a:lnSpc>
              <a:spcAft>
                <a:spcPts val="800"/>
              </a:spcAft>
              <a:buNone/>
              <a:tabLst>
                <a:tab pos="374332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Mojo Americas system provide the checklist of each work order for PPC department which are below:</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20" name="Picture 19" descr="Graphical user interface, text, application&#10;&#10;Description automatically generated">
            <a:extLst>
              <a:ext uri="{FF2B5EF4-FFF2-40B4-BE49-F238E27FC236}">
                <a16:creationId xmlns:a16="http://schemas.microsoft.com/office/drawing/2014/main" id="{E4CB48D7-CC24-FFA8-E3A7-CFB673FFC587}"/>
              </a:ext>
            </a:extLst>
          </p:cNvPr>
          <p:cNvPicPr>
            <a:picLocks noChangeAspect="1"/>
          </p:cNvPicPr>
          <p:nvPr/>
        </p:nvPicPr>
        <p:blipFill>
          <a:blip r:embed="rId3"/>
          <a:stretch>
            <a:fillRect/>
          </a:stretch>
        </p:blipFill>
        <p:spPr>
          <a:xfrm>
            <a:off x="761785" y="3327579"/>
            <a:ext cx="10668429" cy="2587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37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660400" y="703083"/>
            <a:ext cx="6994165" cy="651055"/>
          </a:xfrm>
        </p:spPr>
        <p:txBody>
          <a:bodyPr/>
          <a:lstStyle/>
          <a:p>
            <a:r>
              <a:rPr lang="en-US" dirty="0"/>
              <a:t>Procurement </a:t>
            </a:r>
            <a:r>
              <a:rPr lang="en-US" dirty="0">
                <a:solidFill>
                  <a:srgbClr val="FA6F1A"/>
                </a:solidFill>
              </a:rPr>
              <a:t>Department</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5" name="Text Placeholder 4">
            <a:extLst>
              <a:ext uri="{FF2B5EF4-FFF2-40B4-BE49-F238E27FC236}">
                <a16:creationId xmlns:a16="http://schemas.microsoft.com/office/drawing/2014/main" id="{960AED82-F4F3-044A-B30A-FD32531BD7DF}"/>
              </a:ext>
            </a:extLst>
          </p:cNvPr>
          <p:cNvSpPr>
            <a:spLocks noGrp="1"/>
          </p:cNvSpPr>
          <p:nvPr>
            <p:ph type="body" sz="quarter" idx="13"/>
          </p:nvPr>
        </p:nvSpPr>
        <p:spPr>
          <a:xfrm>
            <a:off x="660400" y="1594656"/>
            <a:ext cx="9406812" cy="878467"/>
          </a:xfrm>
        </p:spPr>
        <p:txBody>
          <a:bodyPr/>
          <a:lstStyle/>
          <a:p>
            <a:pPr marL="0" indent="0">
              <a:lnSpc>
                <a:spcPct val="107000"/>
              </a:lnSpc>
              <a:spcAft>
                <a:spcPts val="800"/>
              </a:spcAft>
              <a:buNone/>
              <a:tabLst>
                <a:tab pos="374332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Mojo Americas help to track all Supplier Purchase Order (SPO) through Purchase FMS module. In addition mojo provides the Order wise checklist and SPO form to generate PDF and share with vendor. Procurement department includes following forms and modules:</a:t>
            </a:r>
            <a:endParaRPr lang="en-US" dirty="0"/>
          </a:p>
        </p:txBody>
      </p:sp>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20" name="Picture 19">
            <a:extLst>
              <a:ext uri="{FF2B5EF4-FFF2-40B4-BE49-F238E27FC236}">
                <a16:creationId xmlns:a16="http://schemas.microsoft.com/office/drawing/2014/main" id="{E4CB48D7-CC24-FFA8-E3A7-CFB673FFC587}"/>
              </a:ext>
            </a:extLst>
          </p:cNvPr>
          <p:cNvPicPr>
            <a:picLocks noChangeAspect="1"/>
          </p:cNvPicPr>
          <p:nvPr/>
        </p:nvPicPr>
        <p:blipFill>
          <a:blip r:embed="rId3"/>
          <a:srcRect/>
          <a:stretch/>
        </p:blipFill>
        <p:spPr>
          <a:xfrm>
            <a:off x="677386" y="3530016"/>
            <a:ext cx="10815232" cy="250974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803643F-12CC-9B9C-4BF7-745B4D05A9FE}"/>
              </a:ext>
            </a:extLst>
          </p:cNvPr>
          <p:cNvSpPr txBox="1"/>
          <p:nvPr/>
        </p:nvSpPr>
        <p:spPr>
          <a:xfrm>
            <a:off x="4372269" y="2875866"/>
            <a:ext cx="3447461" cy="423449"/>
          </a:xfrm>
          <a:prstGeom prst="rect">
            <a:avLst/>
          </a:prstGeom>
          <a:noFill/>
        </p:spPr>
        <p:txBody>
          <a:bodyPr wrap="square">
            <a:spAutoFit/>
          </a:bodyPr>
          <a:lstStyle/>
          <a:p>
            <a:pPr algn="l">
              <a:lnSpc>
                <a:spcPct val="150000"/>
              </a:lnSpc>
              <a:spcAft>
                <a:spcPts val="800"/>
              </a:spcAft>
              <a:buClr>
                <a:srgbClr val="202124"/>
              </a:buClr>
            </a:pPr>
            <a:r>
              <a:rPr lang="en-US" sz="1600" b="1" dirty="0">
                <a:solidFill>
                  <a:schemeClr val="accent4"/>
                </a:solidFill>
                <a:latin typeface="Corbel (Headings)"/>
                <a:cs typeface="Biome Light" panose="020B0303030204020804" pitchFamily="34" charset="0"/>
              </a:rPr>
              <a:t>A.</a:t>
            </a:r>
            <a:r>
              <a:rPr lang="en-US" sz="1600" b="1" dirty="0">
                <a:solidFill>
                  <a:schemeClr val="accent4"/>
                </a:solidFill>
                <a:cs typeface="Biome Light" panose="020B0303030204020804" pitchFamily="34" charset="0"/>
              </a:rPr>
              <a:t> </a:t>
            </a:r>
            <a:r>
              <a:rPr lang="en-US" sz="1600" b="0" dirty="0">
                <a:latin typeface="Corbel (Headings)"/>
                <a:ea typeface="Calibri" panose="020F0502020204030204" pitchFamily="34" charset="0"/>
                <a:cs typeface="Times New Roman" panose="02020603050405020304" pitchFamily="18" charset="0"/>
              </a:rPr>
              <a:t>Procurement Department  Checklist</a:t>
            </a:r>
            <a:endParaRPr lang="en-IN" sz="1600" b="0" dirty="0">
              <a:latin typeface="Corbel (Heading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00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20" name="Picture 19">
            <a:extLst>
              <a:ext uri="{FF2B5EF4-FFF2-40B4-BE49-F238E27FC236}">
                <a16:creationId xmlns:a16="http://schemas.microsoft.com/office/drawing/2014/main" id="{E4CB48D7-CC24-FFA8-E3A7-CFB673FFC587}"/>
              </a:ext>
            </a:extLst>
          </p:cNvPr>
          <p:cNvPicPr>
            <a:picLocks noChangeAspect="1"/>
          </p:cNvPicPr>
          <p:nvPr/>
        </p:nvPicPr>
        <p:blipFill>
          <a:blip r:embed="rId3"/>
          <a:srcRect/>
          <a:stretch/>
        </p:blipFill>
        <p:spPr>
          <a:xfrm>
            <a:off x="576443" y="863945"/>
            <a:ext cx="6262986" cy="219651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803643F-12CC-9B9C-4BF7-745B4D05A9FE}"/>
              </a:ext>
            </a:extLst>
          </p:cNvPr>
          <p:cNvSpPr txBox="1"/>
          <p:nvPr/>
        </p:nvSpPr>
        <p:spPr>
          <a:xfrm>
            <a:off x="321918" y="289899"/>
            <a:ext cx="1581527" cy="423449"/>
          </a:xfrm>
          <a:prstGeom prst="rect">
            <a:avLst/>
          </a:prstGeom>
          <a:noFill/>
        </p:spPr>
        <p:txBody>
          <a:bodyPr wrap="square">
            <a:spAutoFit/>
          </a:bodyPr>
          <a:lstStyle/>
          <a:p>
            <a:pPr algn="ctr">
              <a:lnSpc>
                <a:spcPct val="150000"/>
              </a:lnSpc>
              <a:spcAft>
                <a:spcPts val="800"/>
              </a:spcAft>
              <a:buClr>
                <a:srgbClr val="202124"/>
              </a:buClr>
            </a:pPr>
            <a:r>
              <a:rPr lang="en-US" sz="1600" b="1" dirty="0">
                <a:solidFill>
                  <a:schemeClr val="accent4"/>
                </a:solidFill>
                <a:latin typeface="Corbel (Headings)"/>
                <a:cs typeface="Biome Light" panose="020B0303030204020804" pitchFamily="34" charset="0"/>
              </a:rPr>
              <a:t>B.</a:t>
            </a:r>
            <a:r>
              <a:rPr lang="en-US" sz="1600" b="0" dirty="0">
                <a:latin typeface="Corbel (Headings)"/>
                <a:ea typeface="Calibri" panose="020F0502020204030204" pitchFamily="34" charset="0"/>
                <a:cs typeface="Times New Roman" panose="02020603050405020304" pitchFamily="18" charset="0"/>
              </a:rPr>
              <a:t> SPO Form</a:t>
            </a:r>
            <a:endParaRPr lang="en-IN" sz="1600" b="0" dirty="0">
              <a:latin typeface="Corbel (Headings)"/>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C180D8B-536E-36CA-D3F0-54B1107915F6}"/>
              </a:ext>
            </a:extLst>
          </p:cNvPr>
          <p:cNvPicPr>
            <a:picLocks noChangeAspect="1"/>
          </p:cNvPicPr>
          <p:nvPr/>
        </p:nvPicPr>
        <p:blipFill>
          <a:blip r:embed="rId4"/>
          <a:srcRect/>
          <a:stretch/>
        </p:blipFill>
        <p:spPr>
          <a:xfrm>
            <a:off x="5144147" y="4044795"/>
            <a:ext cx="6262986" cy="204810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A730567-C957-F063-7958-3487A7245AE3}"/>
              </a:ext>
            </a:extLst>
          </p:cNvPr>
          <p:cNvSpPr txBox="1"/>
          <p:nvPr/>
        </p:nvSpPr>
        <p:spPr>
          <a:xfrm>
            <a:off x="4842487" y="3526959"/>
            <a:ext cx="2099489" cy="423449"/>
          </a:xfrm>
          <a:prstGeom prst="rect">
            <a:avLst/>
          </a:prstGeom>
          <a:noFill/>
        </p:spPr>
        <p:txBody>
          <a:bodyPr wrap="square">
            <a:spAutoFit/>
          </a:bodyPr>
          <a:lstStyle/>
          <a:p>
            <a:pPr algn="ctr">
              <a:lnSpc>
                <a:spcPct val="150000"/>
              </a:lnSpc>
              <a:spcAft>
                <a:spcPts val="800"/>
              </a:spcAft>
              <a:buClr>
                <a:srgbClr val="202124"/>
              </a:buClr>
            </a:pPr>
            <a:r>
              <a:rPr lang="en-US" sz="1600" b="1" dirty="0">
                <a:solidFill>
                  <a:schemeClr val="accent4"/>
                </a:solidFill>
                <a:latin typeface="Corbel (Headings)"/>
                <a:cs typeface="Biome Light" panose="020B0303030204020804" pitchFamily="34" charset="0"/>
              </a:rPr>
              <a:t>C. </a:t>
            </a:r>
            <a:r>
              <a:rPr lang="en-US" sz="1600" b="0" dirty="0">
                <a:latin typeface="Corbel (Headings)"/>
                <a:ea typeface="Calibri" panose="020F0502020204030204" pitchFamily="34" charset="0"/>
                <a:cs typeface="Times New Roman" panose="02020603050405020304" pitchFamily="18" charset="0"/>
              </a:rPr>
              <a:t>Inward Freight</a:t>
            </a:r>
            <a:endParaRPr lang="en-IN" sz="1600" b="0" dirty="0">
              <a:latin typeface="Corbel (Heading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97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srcRect/>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a:xfrm>
            <a:off x="4026689" y="2658359"/>
            <a:ext cx="4362931" cy="1470581"/>
          </a:xfrm>
        </p:spPr>
        <p:txBody>
          <a:bodyPr/>
          <a:lstStyle/>
          <a:p>
            <a:r>
              <a:rPr lang="en-US" sz="4400" dirty="0">
                <a:solidFill>
                  <a:srgbClr val="FF0000"/>
                </a:solidFill>
              </a:rPr>
              <a:t>Store </a:t>
            </a:r>
          </a:p>
          <a:p>
            <a:r>
              <a:rPr lang="en-US" sz="4400" dirty="0">
                <a:solidFill>
                  <a:srgbClr val="FF0000"/>
                </a:solidFill>
              </a:rPr>
              <a:t>Department</a:t>
            </a:r>
          </a:p>
        </p:txBody>
      </p:sp>
      <p:sp>
        <p:nvSpPr>
          <p:cNvPr id="6" name="Arrow: Down 5">
            <a:extLst>
              <a:ext uri="{FF2B5EF4-FFF2-40B4-BE49-F238E27FC236}">
                <a16:creationId xmlns:a16="http://schemas.microsoft.com/office/drawing/2014/main" id="{5D472658-97FC-8AD7-EC76-8BBAD21D24CE}"/>
              </a:ext>
            </a:extLst>
          </p:cNvPr>
          <p:cNvSpPr/>
          <p:nvPr/>
        </p:nvSpPr>
        <p:spPr>
          <a:xfrm>
            <a:off x="5796477" y="5019528"/>
            <a:ext cx="587829" cy="49638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22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5" name="Title 7">
            <a:extLst>
              <a:ext uri="{FF2B5EF4-FFF2-40B4-BE49-F238E27FC236}">
                <a16:creationId xmlns:a16="http://schemas.microsoft.com/office/drawing/2014/main" id="{0C749169-AE6D-F67E-6537-85C818E3F097}"/>
              </a:ext>
            </a:extLst>
          </p:cNvPr>
          <p:cNvSpPr>
            <a:spLocks noGrp="1"/>
          </p:cNvSpPr>
          <p:nvPr>
            <p:ph type="title"/>
          </p:nvPr>
        </p:nvSpPr>
        <p:spPr>
          <a:xfrm>
            <a:off x="838579" y="530828"/>
            <a:ext cx="1914533" cy="519688"/>
          </a:xfrm>
        </p:spPr>
        <p:txBody>
          <a:bodyPr anchor="ctr">
            <a:normAutofit/>
          </a:bodyPr>
          <a:lstStyle/>
          <a:p>
            <a:pPr>
              <a:lnSpc>
                <a:spcPct val="150000"/>
              </a:lnSpc>
              <a:spcAft>
                <a:spcPts val="800"/>
              </a:spcAft>
              <a:buClr>
                <a:srgbClr val="202124"/>
              </a:buClr>
            </a:pPr>
            <a:r>
              <a:rPr lang="en-US" sz="1800" dirty="0">
                <a:solidFill>
                  <a:schemeClr val="accent4"/>
                </a:solidFill>
                <a:cs typeface="Biome Light" panose="020B0303030204020804" pitchFamily="34" charset="0"/>
              </a:rPr>
              <a:t>A</a:t>
            </a:r>
            <a:r>
              <a:rPr lang="en-US" sz="1800" b="1" dirty="0">
                <a:solidFill>
                  <a:schemeClr val="accent4"/>
                </a:solidFill>
                <a:cs typeface="Biome Light" panose="020B0303030204020804" pitchFamily="34" charset="0"/>
              </a:rPr>
              <a:t>. </a:t>
            </a:r>
            <a:r>
              <a:rPr lang="en-US" sz="1800" b="0" dirty="0">
                <a:effectLst/>
                <a:latin typeface="Corbel (Headings)"/>
                <a:ea typeface="Calibri" panose="020F0502020204030204" pitchFamily="34" charset="0"/>
                <a:cs typeface="Times New Roman" panose="02020603050405020304" pitchFamily="18" charset="0"/>
              </a:rPr>
              <a:t>Store Checklist</a:t>
            </a:r>
            <a:endParaRPr lang="en-IN" sz="1800" b="0" dirty="0">
              <a:effectLst/>
              <a:latin typeface="Corbel (Headings)"/>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B6F6940-09FE-3772-54C9-8ABA4DB57064}"/>
              </a:ext>
            </a:extLst>
          </p:cNvPr>
          <p:cNvPicPr>
            <a:picLocks noChangeAspect="1"/>
          </p:cNvPicPr>
          <p:nvPr/>
        </p:nvPicPr>
        <p:blipFill>
          <a:blip r:embed="rId3"/>
          <a:srcRect/>
          <a:stretch/>
        </p:blipFill>
        <p:spPr>
          <a:xfrm>
            <a:off x="1413034" y="1095852"/>
            <a:ext cx="7398817" cy="175214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6584A6C-CD17-A972-168D-B307F275A93D}"/>
              </a:ext>
            </a:extLst>
          </p:cNvPr>
          <p:cNvSpPr txBox="1"/>
          <p:nvPr/>
        </p:nvSpPr>
        <p:spPr>
          <a:xfrm>
            <a:off x="2715499" y="3458355"/>
            <a:ext cx="1641897" cy="369332"/>
          </a:xfrm>
          <a:prstGeom prst="rect">
            <a:avLst/>
          </a:prstGeom>
          <a:noFill/>
        </p:spPr>
        <p:txBody>
          <a:bodyPr wrap="square">
            <a:spAutoFit/>
          </a:bodyPr>
          <a:lstStyle/>
          <a:p>
            <a:pPr algn="ctr"/>
            <a:r>
              <a:rPr lang="en-US" b="1" dirty="0">
                <a:solidFill>
                  <a:schemeClr val="accent4"/>
                </a:solidFill>
                <a:latin typeface="Corbel (Headings)"/>
                <a:cs typeface="Biome Light" panose="020B0303030204020804" pitchFamily="34" charset="0"/>
              </a:rPr>
              <a:t>B</a:t>
            </a:r>
            <a:r>
              <a:rPr lang="en-US" sz="1800" b="1" dirty="0">
                <a:solidFill>
                  <a:schemeClr val="accent4"/>
                </a:solidFill>
                <a:latin typeface="Corbel (Headings)"/>
                <a:cs typeface="Biome Light" panose="020B0303030204020804" pitchFamily="34" charset="0"/>
              </a:rPr>
              <a:t>. </a:t>
            </a:r>
            <a:r>
              <a:rPr lang="en-US" sz="1800" b="0" dirty="0">
                <a:effectLst/>
                <a:latin typeface="Corbel (Headings)"/>
                <a:ea typeface="Calibri" panose="020F0502020204030204" pitchFamily="34" charset="0"/>
                <a:cs typeface="Times New Roman" panose="02020603050405020304" pitchFamily="18" charset="0"/>
              </a:rPr>
              <a:t>MTC Form</a:t>
            </a:r>
            <a:endParaRPr lang="en-IN" dirty="0"/>
          </a:p>
        </p:txBody>
      </p:sp>
      <p:pic>
        <p:nvPicPr>
          <p:cNvPr id="10" name="Picture 9">
            <a:extLst>
              <a:ext uri="{FF2B5EF4-FFF2-40B4-BE49-F238E27FC236}">
                <a16:creationId xmlns:a16="http://schemas.microsoft.com/office/drawing/2014/main" id="{E16F5B6C-0633-560B-65B9-78563E2A153E}"/>
              </a:ext>
            </a:extLst>
          </p:cNvPr>
          <p:cNvPicPr>
            <a:picLocks noChangeAspect="1"/>
          </p:cNvPicPr>
          <p:nvPr/>
        </p:nvPicPr>
        <p:blipFill>
          <a:blip r:embed="rId4"/>
          <a:srcRect/>
          <a:stretch/>
        </p:blipFill>
        <p:spPr>
          <a:xfrm>
            <a:off x="2942087" y="4079079"/>
            <a:ext cx="8455003" cy="1752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94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660400" y="703083"/>
            <a:ext cx="3430833" cy="1428940"/>
          </a:xfrm>
        </p:spPr>
        <p:txBody>
          <a:bodyPr/>
          <a:lstStyle/>
          <a:p>
            <a:r>
              <a:rPr lang="en-US" dirty="0"/>
              <a:t>Production </a:t>
            </a:r>
            <a:r>
              <a:rPr lang="en-US" dirty="0">
                <a:solidFill>
                  <a:srgbClr val="FA6F1A"/>
                </a:solidFill>
              </a:rPr>
              <a:t>Department</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6" name="Picture 5" descr="Graphical user interface, text, application&#10;&#10;Description automatically generated">
            <a:extLst>
              <a:ext uri="{FF2B5EF4-FFF2-40B4-BE49-F238E27FC236}">
                <a16:creationId xmlns:a16="http://schemas.microsoft.com/office/drawing/2014/main" id="{4C2FC16A-BCCB-8331-37D9-516BB497CA77}"/>
              </a:ext>
            </a:extLst>
          </p:cNvPr>
          <p:cNvPicPr>
            <a:picLocks noChangeAspect="1"/>
          </p:cNvPicPr>
          <p:nvPr/>
        </p:nvPicPr>
        <p:blipFill>
          <a:blip r:embed="rId3"/>
          <a:stretch>
            <a:fillRect/>
          </a:stretch>
        </p:blipFill>
        <p:spPr>
          <a:xfrm>
            <a:off x="494190" y="3221008"/>
            <a:ext cx="10998346" cy="273177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E50DE32-537C-4FE1-47C8-30239E633F95}"/>
              </a:ext>
            </a:extLst>
          </p:cNvPr>
          <p:cNvSpPr txBox="1"/>
          <p:nvPr/>
        </p:nvSpPr>
        <p:spPr>
          <a:xfrm>
            <a:off x="4273710" y="2617218"/>
            <a:ext cx="2677595" cy="369332"/>
          </a:xfrm>
          <a:prstGeom prst="rect">
            <a:avLst/>
          </a:prstGeom>
          <a:noFill/>
        </p:spPr>
        <p:txBody>
          <a:bodyPr wrap="square">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roduction Checklist</a:t>
            </a:r>
            <a:endParaRPr lang="en-IN" dirty="0"/>
          </a:p>
        </p:txBody>
      </p:sp>
    </p:spTree>
    <p:extLst>
      <p:ext uri="{BB962C8B-B14F-4D97-AF65-F5344CB8AC3E}">
        <p14:creationId xmlns:p14="http://schemas.microsoft.com/office/powerpoint/2010/main" val="16220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512938" y="629249"/>
            <a:ext cx="6136326" cy="805206"/>
          </a:xfrm>
        </p:spPr>
        <p:txBody>
          <a:bodyPr/>
          <a:lstStyle/>
          <a:p>
            <a:r>
              <a:rPr lang="en-US" dirty="0"/>
              <a:t>Technical</a:t>
            </a:r>
            <a:r>
              <a:rPr lang="en-US" dirty="0">
                <a:solidFill>
                  <a:srgbClr val="FA6F1A"/>
                </a:solidFill>
              </a:rPr>
              <a:t> Department</a:t>
            </a:r>
            <a:r>
              <a:rPr lang="en-US" dirty="0"/>
              <a:t> </a:t>
            </a:r>
            <a:r>
              <a:rPr lang="en-US" dirty="0">
                <a:solidFill>
                  <a:srgbClr val="F2F2F2"/>
                </a:solidFill>
              </a:rPr>
              <a:t>Department</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3" name="Picture 2">
            <a:extLst>
              <a:ext uri="{FF2B5EF4-FFF2-40B4-BE49-F238E27FC236}">
                <a16:creationId xmlns:a16="http://schemas.microsoft.com/office/drawing/2014/main" id="{04D5A30E-8BCD-08C9-627E-86BE1F64631E}"/>
              </a:ext>
            </a:extLst>
          </p:cNvPr>
          <p:cNvPicPr>
            <a:picLocks noChangeAspect="1"/>
          </p:cNvPicPr>
          <p:nvPr/>
        </p:nvPicPr>
        <p:blipFill>
          <a:blip r:embed="rId3"/>
          <a:srcRect/>
          <a:stretch/>
        </p:blipFill>
        <p:spPr>
          <a:xfrm>
            <a:off x="620864" y="1846233"/>
            <a:ext cx="10950272" cy="40973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37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descr="Escalators">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2">
            <a:alphaModFix amt="60000"/>
          </a:blip>
          <a:srcRect t="6729" r="33992" b="40721"/>
          <a:stretch/>
        </p:blipFill>
        <p:spPr>
          <a:xfrm>
            <a:off x="15605" y="0"/>
            <a:ext cx="12192001" cy="6858000"/>
          </a:xfrm>
        </p:spPr>
      </p:pic>
      <p:sp>
        <p:nvSpPr>
          <p:cNvPr id="3" name="Rectangle 2">
            <a:extLst>
              <a:ext uri="{FF2B5EF4-FFF2-40B4-BE49-F238E27FC236}">
                <a16:creationId xmlns:a16="http://schemas.microsoft.com/office/drawing/2014/main" id="{47310966-9752-4035-9DD5-FFBC93FC094D}"/>
              </a:ext>
              <a:ext uri="{C183D7F6-B498-43B3-948B-1728B52AA6E4}">
                <adec:decorative xmlns:adec="http://schemas.microsoft.com/office/drawing/2017/decorative" val="1"/>
              </a:ext>
            </a:extLst>
          </p:cNvPr>
          <p:cNvSpPr/>
          <p:nvPr/>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a:p>
            <a:pPr marL="0" indent="0">
              <a:buNone/>
            </a:pPr>
            <a:endParaRPr lang="en-US" dirty="0"/>
          </a:p>
          <a:p>
            <a:pPr marL="0" indent="0">
              <a:buNone/>
            </a:pPr>
            <a:r>
              <a:rPr lang="en-US" b="1" dirty="0"/>
              <a:t>Mojo Americas</a:t>
            </a:r>
            <a:r>
              <a:rPr lang="en-US" dirty="0"/>
              <a:t> is a web based application that allows our customers to track order processing, </a:t>
            </a:r>
            <a:r>
              <a:rPr lang="en-US" dirty="0" err="1"/>
              <a:t>allighning</a:t>
            </a:r>
            <a:r>
              <a:rPr lang="en-US" dirty="0"/>
              <a:t> team with </a:t>
            </a:r>
            <a:r>
              <a:rPr lang="en-US" dirty="0" err="1"/>
              <a:t>accountblity</a:t>
            </a:r>
            <a:r>
              <a:rPr lang="en-US" dirty="0"/>
              <a:t>. It provide the traceability of documents from Sales, Engineering Dispatch to Collection from single platform on single click. Customer view all certificate and supportive documents of each order online 24/7/365. Mojo Americas helps organizations to reduce the inefficiencies, risks and costs</a:t>
            </a:r>
          </a:p>
          <a:p>
            <a:pPr marL="0" indent="0">
              <a:buNone/>
            </a:pPr>
            <a:r>
              <a:rPr lang="en-US" dirty="0"/>
              <a:t>associated with managing their information.</a:t>
            </a:r>
          </a:p>
          <a:p>
            <a:pPr marL="0" indent="0">
              <a:buNone/>
            </a:pPr>
            <a:r>
              <a:rPr lang="en-US" dirty="0"/>
              <a:t>“Order to collection” management</a:t>
            </a:r>
          </a:p>
          <a:p>
            <a:pPr marL="0" indent="0">
              <a:buNone/>
            </a:pPr>
            <a:r>
              <a:rPr lang="en-US" dirty="0"/>
              <a:t>control system.</a:t>
            </a:r>
          </a:p>
        </p:txBody>
      </p:sp>
      <p:sp>
        <p:nvSpPr>
          <p:cNvPr id="11" name="Title 10">
            <a:extLst>
              <a:ext uri="{FF2B5EF4-FFF2-40B4-BE49-F238E27FC236}">
                <a16:creationId xmlns:a16="http://schemas.microsoft.com/office/drawing/2014/main" id="{3D9E7E43-0082-4819-947F-94AD5664FC83}"/>
              </a:ext>
            </a:extLst>
          </p:cNvPr>
          <p:cNvSpPr>
            <a:spLocks noGrp="1"/>
          </p:cNvSpPr>
          <p:nvPr>
            <p:ph type="title"/>
          </p:nvPr>
        </p:nvSpPr>
        <p:spPr>
          <a:xfrm>
            <a:off x="3718560" y="1259097"/>
            <a:ext cx="3924934" cy="1695637"/>
          </a:xfrm>
        </p:spPr>
        <p:txBody>
          <a:bodyPr/>
          <a:lstStyle/>
          <a:p>
            <a:pPr rtl="0" eaLnBrk="1" latinLnBrk="0" hangingPunct="1"/>
            <a:r>
              <a:rPr lang="en-US" sz="4800" kern="1200" dirty="0">
                <a:solidFill>
                  <a:srgbClr val="FF0000"/>
                </a:solidFill>
                <a:effectLst/>
                <a:latin typeface="Calibri Light" panose="020F0302020204030204" pitchFamily="34" charset="0"/>
                <a:ea typeface="+mn-ea"/>
                <a:cs typeface="+mn-cs"/>
              </a:rPr>
              <a:t>About Mojo</a:t>
            </a:r>
            <a:endParaRPr lang="en-US" dirty="0">
              <a:solidFill>
                <a:srgbClr val="FF0000"/>
              </a:solidFill>
            </a:endParaRPr>
          </a:p>
        </p:txBody>
      </p:sp>
      <p:sp>
        <p:nvSpPr>
          <p:cNvPr id="6" name="Rectangle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025128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462861" y="2493788"/>
            <a:ext cx="3513310" cy="1280444"/>
          </a:xfrm>
        </p:spPr>
        <p:txBody>
          <a:bodyPr/>
          <a:lstStyle/>
          <a:p>
            <a:r>
              <a:rPr lang="en-US" dirty="0"/>
              <a:t>Commercial </a:t>
            </a:r>
            <a:br>
              <a:rPr lang="en-US" dirty="0"/>
            </a:br>
            <a:r>
              <a:rPr lang="en-US" dirty="0">
                <a:solidFill>
                  <a:srgbClr val="F56D1A"/>
                </a:solidFill>
              </a:rPr>
              <a:t>Department</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3" name="Picture 2">
            <a:extLst>
              <a:ext uri="{FF2B5EF4-FFF2-40B4-BE49-F238E27FC236}">
                <a16:creationId xmlns:a16="http://schemas.microsoft.com/office/drawing/2014/main" id="{04D5A30E-8BCD-08C9-627E-86BE1F64631E}"/>
              </a:ext>
            </a:extLst>
          </p:cNvPr>
          <p:cNvPicPr>
            <a:picLocks noChangeAspect="1"/>
          </p:cNvPicPr>
          <p:nvPr/>
        </p:nvPicPr>
        <p:blipFill>
          <a:blip r:embed="rId3"/>
          <a:srcRect/>
          <a:stretch/>
        </p:blipFill>
        <p:spPr>
          <a:xfrm>
            <a:off x="4245431" y="780683"/>
            <a:ext cx="6969966" cy="5257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869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3103559" y="1154006"/>
            <a:ext cx="5984882" cy="797344"/>
          </a:xfrm>
        </p:spPr>
        <p:txBody>
          <a:bodyPr/>
          <a:lstStyle/>
          <a:p>
            <a:r>
              <a:rPr lang="en-US" dirty="0"/>
              <a:t>Accounts </a:t>
            </a:r>
            <a:r>
              <a:rPr lang="en-US" dirty="0">
                <a:solidFill>
                  <a:srgbClr val="FA6F1A"/>
                </a:solidFill>
              </a:rPr>
              <a:t>Department</a:t>
            </a:r>
            <a:r>
              <a:rPr lang="en-US" dirty="0"/>
              <a:t> </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3" name="Picture 2">
            <a:extLst>
              <a:ext uri="{FF2B5EF4-FFF2-40B4-BE49-F238E27FC236}">
                <a16:creationId xmlns:a16="http://schemas.microsoft.com/office/drawing/2014/main" id="{04D5A30E-8BCD-08C9-627E-86BE1F64631E}"/>
              </a:ext>
            </a:extLst>
          </p:cNvPr>
          <p:cNvPicPr>
            <a:picLocks noChangeAspect="1"/>
          </p:cNvPicPr>
          <p:nvPr/>
        </p:nvPicPr>
        <p:blipFill>
          <a:blip r:embed="rId3"/>
          <a:srcRect/>
          <a:stretch/>
        </p:blipFill>
        <p:spPr>
          <a:xfrm>
            <a:off x="717014" y="2714825"/>
            <a:ext cx="10757972" cy="2705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62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764622" y="473026"/>
            <a:ext cx="7324530" cy="1354137"/>
          </a:xfrm>
        </p:spPr>
        <p:txBody>
          <a:bodyPr/>
          <a:lstStyle/>
          <a:p>
            <a:r>
              <a:rPr lang="en-US" dirty="0"/>
              <a:t>Sales Funnel/</a:t>
            </a:r>
            <a:r>
              <a:rPr lang="en-US" dirty="0">
                <a:solidFill>
                  <a:srgbClr val="FA6F1A"/>
                </a:solidFill>
              </a:rPr>
              <a:t>Enquiry</a:t>
            </a:r>
            <a:r>
              <a:rPr lang="en-US" dirty="0"/>
              <a:t> </a:t>
            </a:r>
            <a:br>
              <a:rPr lang="en-US" dirty="0"/>
            </a:br>
            <a:r>
              <a:rPr lang="en-US" dirty="0">
                <a:solidFill>
                  <a:srgbClr val="FA6F1A"/>
                </a:solidFill>
              </a:rPr>
              <a:t>Capture Report</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3" name="Picture 2">
            <a:extLst>
              <a:ext uri="{FF2B5EF4-FFF2-40B4-BE49-F238E27FC236}">
                <a16:creationId xmlns:a16="http://schemas.microsoft.com/office/drawing/2014/main" id="{04D5A30E-8BCD-08C9-627E-86BE1F64631E}"/>
              </a:ext>
            </a:extLst>
          </p:cNvPr>
          <p:cNvPicPr>
            <a:picLocks noChangeAspect="1"/>
          </p:cNvPicPr>
          <p:nvPr/>
        </p:nvPicPr>
        <p:blipFill>
          <a:blip r:embed="rId3"/>
          <a:srcRect/>
          <a:stretch/>
        </p:blipFill>
        <p:spPr>
          <a:xfrm>
            <a:off x="764622" y="2323609"/>
            <a:ext cx="8374019" cy="3020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997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446314" y="677069"/>
            <a:ext cx="7324530" cy="1354137"/>
          </a:xfrm>
        </p:spPr>
        <p:txBody>
          <a:bodyPr/>
          <a:lstStyle/>
          <a:p>
            <a:r>
              <a:rPr lang="en-US" dirty="0"/>
              <a:t>Hot Leads </a:t>
            </a:r>
            <a:r>
              <a:rPr lang="en-US" dirty="0">
                <a:solidFill>
                  <a:srgbClr val="FA6F1A"/>
                </a:solidFill>
              </a:rPr>
              <a:t>Tracking RSM</a:t>
            </a:r>
            <a:br>
              <a:rPr lang="en-US" dirty="0"/>
            </a:br>
            <a:r>
              <a:rPr lang="en-US" dirty="0"/>
              <a:t>(Regional Sales Manager)</a:t>
            </a: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3" name="Picture 2">
            <a:extLst>
              <a:ext uri="{FF2B5EF4-FFF2-40B4-BE49-F238E27FC236}">
                <a16:creationId xmlns:a16="http://schemas.microsoft.com/office/drawing/2014/main" id="{04D5A30E-8BCD-08C9-627E-86BE1F64631E}"/>
              </a:ext>
            </a:extLst>
          </p:cNvPr>
          <p:cNvPicPr>
            <a:picLocks noChangeAspect="1"/>
          </p:cNvPicPr>
          <p:nvPr/>
        </p:nvPicPr>
        <p:blipFill>
          <a:blip r:embed="rId3"/>
          <a:srcRect/>
          <a:stretch/>
        </p:blipFill>
        <p:spPr>
          <a:xfrm>
            <a:off x="446314" y="2743198"/>
            <a:ext cx="11374016" cy="2404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443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6" name="Title 39">
            <a:extLst>
              <a:ext uri="{FF2B5EF4-FFF2-40B4-BE49-F238E27FC236}">
                <a16:creationId xmlns:a16="http://schemas.microsoft.com/office/drawing/2014/main" id="{E4C3953F-8E49-D0D5-9F19-76B42CF030FC}"/>
              </a:ext>
            </a:extLst>
          </p:cNvPr>
          <p:cNvSpPr txBox="1">
            <a:spLocks/>
          </p:cNvSpPr>
          <p:nvPr/>
        </p:nvSpPr>
        <p:spPr>
          <a:xfrm>
            <a:off x="4126462" y="520385"/>
            <a:ext cx="3939073" cy="694536"/>
          </a:xfrm>
          <a:prstGeom prst="rect">
            <a:avLst/>
          </a:prstGeom>
        </p:spPr>
        <p:txBody>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dirty="0"/>
              <a:t> Strike </a:t>
            </a:r>
            <a:r>
              <a:rPr lang="en-US" dirty="0">
                <a:solidFill>
                  <a:srgbClr val="FA6F1A"/>
                </a:solidFill>
              </a:rPr>
              <a:t>Report</a:t>
            </a:r>
          </a:p>
        </p:txBody>
      </p:sp>
      <p:pic>
        <p:nvPicPr>
          <p:cNvPr id="7" name="Picture 6">
            <a:extLst>
              <a:ext uri="{FF2B5EF4-FFF2-40B4-BE49-F238E27FC236}">
                <a16:creationId xmlns:a16="http://schemas.microsoft.com/office/drawing/2014/main" id="{FF9F2BE2-F603-9E55-13D0-A4C980224329}"/>
              </a:ext>
            </a:extLst>
          </p:cNvPr>
          <p:cNvPicPr>
            <a:picLocks noChangeAspect="1"/>
          </p:cNvPicPr>
          <p:nvPr/>
        </p:nvPicPr>
        <p:blipFill>
          <a:blip r:embed="rId3"/>
          <a:srcRect/>
          <a:stretch/>
        </p:blipFill>
        <p:spPr>
          <a:xfrm>
            <a:off x="1655496" y="1599891"/>
            <a:ext cx="8881007" cy="4381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05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6" name="Title 39">
            <a:extLst>
              <a:ext uri="{FF2B5EF4-FFF2-40B4-BE49-F238E27FC236}">
                <a16:creationId xmlns:a16="http://schemas.microsoft.com/office/drawing/2014/main" id="{E4C3953F-8E49-D0D5-9F19-76B42CF030FC}"/>
              </a:ext>
            </a:extLst>
          </p:cNvPr>
          <p:cNvSpPr txBox="1">
            <a:spLocks/>
          </p:cNvSpPr>
          <p:nvPr/>
        </p:nvSpPr>
        <p:spPr>
          <a:xfrm>
            <a:off x="2453174" y="528679"/>
            <a:ext cx="6494883" cy="790839"/>
          </a:xfrm>
          <a:prstGeom prst="rect">
            <a:avLst/>
          </a:prstGeom>
        </p:spPr>
        <p:txBody>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sz="4000" dirty="0"/>
              <a:t>Order Wise </a:t>
            </a:r>
            <a:r>
              <a:rPr lang="en-US" sz="4000" dirty="0">
                <a:solidFill>
                  <a:srgbClr val="FA6F1A"/>
                </a:solidFill>
              </a:rPr>
              <a:t>Tracking Report</a:t>
            </a:r>
          </a:p>
        </p:txBody>
      </p:sp>
      <p:pic>
        <p:nvPicPr>
          <p:cNvPr id="7" name="Picture 6">
            <a:extLst>
              <a:ext uri="{FF2B5EF4-FFF2-40B4-BE49-F238E27FC236}">
                <a16:creationId xmlns:a16="http://schemas.microsoft.com/office/drawing/2014/main" id="{FF9F2BE2-F603-9E55-13D0-A4C980224329}"/>
              </a:ext>
            </a:extLst>
          </p:cNvPr>
          <p:cNvPicPr>
            <a:picLocks noChangeAspect="1"/>
          </p:cNvPicPr>
          <p:nvPr/>
        </p:nvPicPr>
        <p:blipFill>
          <a:blip r:embed="rId3"/>
          <a:srcRect/>
          <a:stretch/>
        </p:blipFill>
        <p:spPr>
          <a:xfrm>
            <a:off x="1769668" y="1498313"/>
            <a:ext cx="7861893" cy="4550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90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4448-4930-46E0-AD53-50021D9DCF2B}"/>
              </a:ext>
            </a:extLst>
          </p:cNvPr>
          <p:cNvSpPr>
            <a:spLocks noGrp="1"/>
          </p:cNvSpPr>
          <p:nvPr>
            <p:ph type="title"/>
          </p:nvPr>
        </p:nvSpPr>
        <p:spPr>
          <a:xfrm>
            <a:off x="6519078" y="2419820"/>
            <a:ext cx="4275138" cy="830997"/>
          </a:xfrm>
        </p:spPr>
        <p:txBody>
          <a:bodyPr/>
          <a:lstStyle/>
          <a:p>
            <a:r>
              <a:rPr lang="en-US" dirty="0"/>
              <a:t>Mojo Americas</a:t>
            </a:r>
          </a:p>
        </p:txBody>
      </p:sp>
      <p:sp>
        <p:nvSpPr>
          <p:cNvPr id="5" name="Rectangle 4">
            <a:extLst>
              <a:ext uri="{FF2B5EF4-FFF2-40B4-BE49-F238E27FC236}">
                <a16:creationId xmlns:a16="http://schemas.microsoft.com/office/drawing/2014/main" id="{6BB495BA-2C12-A232-155A-7937707B23AB}"/>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A6F1A"/>
              </a:solidFill>
            </a:endParaRPr>
          </a:p>
        </p:txBody>
      </p:sp>
      <p:pic>
        <p:nvPicPr>
          <p:cNvPr id="7" name="Picture 6" descr="A picture containing text, businesscard, vector graphics&#10;&#10;Description automatically generated">
            <a:extLst>
              <a:ext uri="{FF2B5EF4-FFF2-40B4-BE49-F238E27FC236}">
                <a16:creationId xmlns:a16="http://schemas.microsoft.com/office/drawing/2014/main" id="{F1C09EEF-A667-631B-D066-ECFD0F01AB22}"/>
              </a:ext>
            </a:extLst>
          </p:cNvPr>
          <p:cNvPicPr>
            <a:picLocks noChangeAspect="1"/>
          </p:cNvPicPr>
          <p:nvPr/>
        </p:nvPicPr>
        <p:blipFill>
          <a:blip r:embed="rId2"/>
          <a:stretch>
            <a:fillRect/>
          </a:stretch>
        </p:blipFill>
        <p:spPr>
          <a:xfrm>
            <a:off x="554039" y="325058"/>
            <a:ext cx="5541961" cy="502052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790A9A3-3C3A-4A04-AC15-B42CAF5EC6B7}"/>
              </a:ext>
            </a:extLst>
          </p:cNvPr>
          <p:cNvSpPr txBox="1"/>
          <p:nvPr/>
        </p:nvSpPr>
        <p:spPr>
          <a:xfrm>
            <a:off x="6242179" y="3053186"/>
            <a:ext cx="5541961" cy="1107996"/>
          </a:xfrm>
          <a:prstGeom prst="rect">
            <a:avLst/>
          </a:prstGeom>
          <a:noFill/>
        </p:spPr>
        <p:txBody>
          <a:bodyPr wrap="square">
            <a:spAutoFit/>
          </a:bodyPr>
          <a:lstStyle/>
          <a:p>
            <a:pPr algn="ctr"/>
            <a:r>
              <a:rPr lang="en-US" sz="6600" b="1" dirty="0">
                <a:solidFill>
                  <a:srgbClr val="FF0000"/>
                </a:solidFill>
                <a:latin typeface="Corbel (Headings)"/>
              </a:rPr>
              <a:t>Thanks!</a:t>
            </a:r>
            <a:endParaRPr lang="en-IN" sz="6600" b="1" dirty="0">
              <a:solidFill>
                <a:srgbClr val="FF0000"/>
              </a:solidFill>
              <a:latin typeface="Corbel (Headings)"/>
            </a:endParaRPr>
          </a:p>
        </p:txBody>
      </p:sp>
      <p:sp>
        <p:nvSpPr>
          <p:cNvPr id="17" name="Rectangle 16">
            <a:extLst>
              <a:ext uri="{FF2B5EF4-FFF2-40B4-BE49-F238E27FC236}">
                <a16:creationId xmlns:a16="http://schemas.microsoft.com/office/drawing/2014/main" id="{859E8195-DACD-9B69-B2ED-EAE91D71005D}"/>
              </a:ext>
            </a:extLst>
          </p:cNvPr>
          <p:cNvSpPr/>
          <p:nvPr/>
        </p:nvSpPr>
        <p:spPr>
          <a:xfrm>
            <a:off x="803988" y="65158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Tree>
    <p:extLst>
      <p:ext uri="{BB962C8B-B14F-4D97-AF65-F5344CB8AC3E}">
        <p14:creationId xmlns:p14="http://schemas.microsoft.com/office/powerpoint/2010/main" val="7155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12" name="Picture 11" descr="Graphical user interface, chart, pie chart&#10;&#10;Description automatically generated">
            <a:extLst>
              <a:ext uri="{FF2B5EF4-FFF2-40B4-BE49-F238E27FC236}">
                <a16:creationId xmlns:a16="http://schemas.microsoft.com/office/drawing/2014/main" id="{E232621F-5EB7-ED24-E762-5730E1B44334}"/>
              </a:ext>
            </a:extLst>
          </p:cNvPr>
          <p:cNvPicPr>
            <a:picLocks noChangeAspect="1"/>
          </p:cNvPicPr>
          <p:nvPr/>
        </p:nvPicPr>
        <p:blipFill>
          <a:blip r:embed="rId3"/>
          <a:stretch>
            <a:fillRect/>
          </a:stretch>
        </p:blipFill>
        <p:spPr>
          <a:xfrm>
            <a:off x="1845971" y="1716975"/>
            <a:ext cx="8500058" cy="4526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Title 7">
            <a:extLst>
              <a:ext uri="{FF2B5EF4-FFF2-40B4-BE49-F238E27FC236}">
                <a16:creationId xmlns:a16="http://schemas.microsoft.com/office/drawing/2014/main" id="{FA4EFDD3-AEC2-0BFF-050B-E1D844EEC963}"/>
              </a:ext>
            </a:extLst>
          </p:cNvPr>
          <p:cNvSpPr>
            <a:spLocks noGrp="1"/>
          </p:cNvSpPr>
          <p:nvPr>
            <p:ph type="title"/>
          </p:nvPr>
        </p:nvSpPr>
        <p:spPr>
          <a:xfrm>
            <a:off x="2424259" y="677562"/>
            <a:ext cx="7343480" cy="700115"/>
          </a:xfrm>
        </p:spPr>
        <p:txBody>
          <a:bodyPr anchor="ctr">
            <a:normAutofit/>
          </a:bodyPr>
          <a:lstStyle/>
          <a:p>
            <a:pPr algn="ctr"/>
            <a:r>
              <a:rPr lang="en-US" sz="4400" dirty="0"/>
              <a:t>Dashboard of </a:t>
            </a:r>
            <a:r>
              <a:rPr lang="en-US" sz="4400" dirty="0">
                <a:solidFill>
                  <a:srgbClr val="FA6F1A"/>
                </a:solidFill>
              </a:rPr>
              <a:t>Mojo Screen</a:t>
            </a:r>
          </a:p>
        </p:txBody>
      </p:sp>
    </p:spTree>
    <p:extLst>
      <p:ext uri="{BB962C8B-B14F-4D97-AF65-F5344CB8AC3E}">
        <p14:creationId xmlns:p14="http://schemas.microsoft.com/office/powerpoint/2010/main" val="22976700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B89E9C66-E38F-4FFF-B1A6-BA4E05DD831A}"/>
              </a:ext>
            </a:extLst>
          </p:cNvPr>
          <p:cNvSpPr>
            <a:spLocks noGrp="1"/>
          </p:cNvSpPr>
          <p:nvPr>
            <p:ph type="title"/>
          </p:nvPr>
        </p:nvSpPr>
        <p:spPr>
          <a:xfrm>
            <a:off x="266038" y="1227926"/>
            <a:ext cx="3438215" cy="863330"/>
          </a:xfrm>
        </p:spPr>
        <p:txBody>
          <a:bodyPr/>
          <a:lstStyle/>
          <a:p>
            <a:pPr algn="ctr"/>
            <a:r>
              <a:rPr lang="en-US" sz="4800" dirty="0"/>
              <a:t>Mojo </a:t>
            </a:r>
            <a:r>
              <a:rPr lang="en-US" sz="4800" dirty="0">
                <a:solidFill>
                  <a:srgbClr val="E82127"/>
                </a:solidFill>
              </a:rPr>
              <a:t>Index</a:t>
            </a:r>
            <a:endParaRPr lang="en-US" dirty="0">
              <a:solidFill>
                <a:srgbClr val="E82127"/>
              </a:solidFill>
            </a:endParaRPr>
          </a:p>
        </p:txBody>
      </p:sp>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pic>
        <p:nvPicPr>
          <p:cNvPr id="5" name="Picture 4" descr="Chart, diagram&#10;&#10;Description automatically generated">
            <a:extLst>
              <a:ext uri="{FF2B5EF4-FFF2-40B4-BE49-F238E27FC236}">
                <a16:creationId xmlns:a16="http://schemas.microsoft.com/office/drawing/2014/main" id="{F989C836-760F-980C-034F-BCA50BA29505}"/>
              </a:ext>
            </a:extLst>
          </p:cNvPr>
          <p:cNvPicPr>
            <a:picLocks noChangeAspect="1"/>
          </p:cNvPicPr>
          <p:nvPr/>
        </p:nvPicPr>
        <p:blipFill>
          <a:blip r:embed="rId3"/>
          <a:stretch>
            <a:fillRect/>
          </a:stretch>
        </p:blipFill>
        <p:spPr>
          <a:xfrm>
            <a:off x="3902402" y="65105"/>
            <a:ext cx="6703243" cy="6703243"/>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schematic&#10;&#10;Description automatically generated">
            <a:extLst>
              <a:ext uri="{FF2B5EF4-FFF2-40B4-BE49-F238E27FC236}">
                <a16:creationId xmlns:a16="http://schemas.microsoft.com/office/drawing/2014/main" id="{19C78CCD-B2D9-5CF0-2C16-239B788D6430}"/>
              </a:ext>
            </a:extLst>
          </p:cNvPr>
          <p:cNvPicPr>
            <a:picLocks noChangeAspect="1"/>
          </p:cNvPicPr>
          <p:nvPr/>
        </p:nvPicPr>
        <p:blipFill>
          <a:blip r:embed="rId4"/>
          <a:stretch>
            <a:fillRect/>
          </a:stretch>
        </p:blipFill>
        <p:spPr>
          <a:xfrm>
            <a:off x="8902014" y="2693090"/>
            <a:ext cx="3935950" cy="3935950"/>
          </a:xfrm>
          <a:prstGeom prst="rect">
            <a:avLst/>
          </a:prstGeom>
        </p:spPr>
      </p:pic>
    </p:spTree>
    <p:extLst>
      <p:ext uri="{BB962C8B-B14F-4D97-AF65-F5344CB8AC3E}">
        <p14:creationId xmlns:p14="http://schemas.microsoft.com/office/powerpoint/2010/main" val="38240767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srcRect l="264" r="264"/>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a:xfrm>
            <a:off x="3763222" y="2548817"/>
            <a:ext cx="4654341" cy="2527969"/>
          </a:xfrm>
        </p:spPr>
        <p:txBody>
          <a:bodyPr/>
          <a:lstStyle/>
          <a:p>
            <a:pPr rtl="0" eaLnBrk="1" latinLnBrk="0" hangingPunct="1"/>
            <a:r>
              <a:rPr lang="en-US" kern="1200" dirty="0">
                <a:solidFill>
                  <a:srgbClr val="FFFFFF"/>
                </a:solidFill>
                <a:effectLst/>
                <a:latin typeface="Calibri Light" panose="020F0302020204030204" pitchFamily="34" charset="0"/>
                <a:ea typeface="+mn-ea"/>
                <a:cs typeface="+mn-cs"/>
              </a:rPr>
              <a:t>Mojo help sales reps and managers alike streamline their workflows and track leads to improve sales processes. Sales department includes following forms and modules:</a:t>
            </a: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a:xfrm>
            <a:off x="4127926" y="1867342"/>
            <a:ext cx="3924934" cy="490538"/>
          </a:xfrm>
        </p:spPr>
        <p:txBody>
          <a:bodyPr/>
          <a:lstStyle/>
          <a:p>
            <a:r>
              <a:rPr lang="en-US" sz="3200" dirty="0">
                <a:solidFill>
                  <a:srgbClr val="FF0000"/>
                </a:solidFill>
              </a:rPr>
              <a:t>Sales Department</a:t>
            </a:r>
          </a:p>
        </p:txBody>
      </p:sp>
      <p:sp>
        <p:nvSpPr>
          <p:cNvPr id="6" name="Arrow: Down 5">
            <a:extLst>
              <a:ext uri="{FF2B5EF4-FFF2-40B4-BE49-F238E27FC236}">
                <a16:creationId xmlns:a16="http://schemas.microsoft.com/office/drawing/2014/main" id="{5D472658-97FC-8AD7-EC76-8BBAD21D24CE}"/>
              </a:ext>
            </a:extLst>
          </p:cNvPr>
          <p:cNvSpPr/>
          <p:nvPr/>
        </p:nvSpPr>
        <p:spPr>
          <a:xfrm>
            <a:off x="5796477" y="5019528"/>
            <a:ext cx="587829" cy="49638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8282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6" name="Title 7">
            <a:extLst>
              <a:ext uri="{FF2B5EF4-FFF2-40B4-BE49-F238E27FC236}">
                <a16:creationId xmlns:a16="http://schemas.microsoft.com/office/drawing/2014/main" id="{F4201647-073F-FACA-9CCA-3CACCF20DD7B}"/>
              </a:ext>
            </a:extLst>
          </p:cNvPr>
          <p:cNvSpPr>
            <a:spLocks noGrp="1"/>
          </p:cNvSpPr>
          <p:nvPr>
            <p:ph type="title"/>
          </p:nvPr>
        </p:nvSpPr>
        <p:spPr>
          <a:xfrm>
            <a:off x="734947" y="-108590"/>
            <a:ext cx="3714504" cy="769807"/>
          </a:xfrm>
        </p:spPr>
        <p:txBody>
          <a:bodyPr anchor="ctr">
            <a:normAutofit/>
          </a:bodyPr>
          <a:lstStyle/>
          <a:p>
            <a:pPr lvl="0" algn="ctr">
              <a:lnSpc>
                <a:spcPct val="150000"/>
              </a:lnSpc>
              <a:spcAft>
                <a:spcPts val="800"/>
              </a:spcAft>
              <a:buClr>
                <a:srgbClr val="202124"/>
              </a:buClr>
            </a:pPr>
            <a:r>
              <a:rPr lang="en-US" sz="1800" b="1" dirty="0">
                <a:solidFill>
                  <a:schemeClr val="accent4"/>
                </a:solidFill>
                <a:cs typeface="Biome Light" panose="020B0303030204020804" pitchFamily="34" charset="0"/>
              </a:rPr>
              <a:t>A. </a:t>
            </a:r>
            <a:r>
              <a:rPr lang="en-US" sz="1800" b="0" dirty="0">
                <a:effectLst/>
                <a:latin typeface="Corbel (Headings)"/>
                <a:ea typeface="Calibri" panose="020F0502020204030204" pitchFamily="34" charset="0"/>
                <a:cs typeface="Times New Roman" panose="02020603050405020304" pitchFamily="18" charset="0"/>
              </a:rPr>
              <a:t>Request For Quote (RFQ) Form </a:t>
            </a:r>
            <a:endParaRPr lang="en-IN" sz="1800" b="0" dirty="0">
              <a:effectLst/>
              <a:latin typeface="Corbel (Headings)"/>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8139E61-E067-BD0B-1616-E2481ED1B41E}"/>
              </a:ext>
            </a:extLst>
          </p:cNvPr>
          <p:cNvPicPr>
            <a:picLocks noChangeAspect="1"/>
          </p:cNvPicPr>
          <p:nvPr/>
        </p:nvPicPr>
        <p:blipFill>
          <a:blip r:embed="rId3"/>
          <a:stretch>
            <a:fillRect/>
          </a:stretch>
        </p:blipFill>
        <p:spPr>
          <a:xfrm>
            <a:off x="966034" y="608979"/>
            <a:ext cx="6302223" cy="249951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C56192C-6036-692A-DCE9-2E5CA7B5AC82}"/>
              </a:ext>
            </a:extLst>
          </p:cNvPr>
          <p:cNvPicPr>
            <a:picLocks noChangeAspect="1"/>
          </p:cNvPicPr>
          <p:nvPr/>
        </p:nvPicPr>
        <p:blipFill>
          <a:blip r:embed="rId4"/>
          <a:srcRect/>
          <a:stretch/>
        </p:blipFill>
        <p:spPr>
          <a:xfrm>
            <a:off x="4204354" y="3929759"/>
            <a:ext cx="6393174" cy="251172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DCD4CF0-884B-BE2B-8F00-2FF63F504F6D}"/>
              </a:ext>
            </a:extLst>
          </p:cNvPr>
          <p:cNvSpPr txBox="1"/>
          <p:nvPr/>
        </p:nvSpPr>
        <p:spPr>
          <a:xfrm>
            <a:off x="3865066" y="3482654"/>
            <a:ext cx="6097554" cy="369332"/>
          </a:xfrm>
          <a:prstGeom prst="rect">
            <a:avLst/>
          </a:prstGeom>
          <a:noFill/>
        </p:spPr>
        <p:txBody>
          <a:bodyPr wrap="square">
            <a:spAutoFit/>
          </a:bodyPr>
          <a:lstStyle/>
          <a:p>
            <a:pPr algn="ctr"/>
            <a:r>
              <a:rPr lang="en-US" sz="1800" b="1" dirty="0">
                <a:solidFill>
                  <a:schemeClr val="accent4"/>
                </a:solidFill>
                <a:latin typeface="Corbel (Headings)"/>
                <a:cs typeface="Biome Light" panose="020B0303030204020804" pitchFamily="34" charset="0"/>
              </a:rPr>
              <a:t>B.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Pricing Module (Auto calculation as per standard inputs)</a:t>
            </a:r>
            <a:endParaRPr lang="en-IN" dirty="0"/>
          </a:p>
        </p:txBody>
      </p:sp>
    </p:spTree>
    <p:extLst>
      <p:ext uri="{BB962C8B-B14F-4D97-AF65-F5344CB8AC3E}">
        <p14:creationId xmlns:p14="http://schemas.microsoft.com/office/powerpoint/2010/main" val="21530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6" name="Title 7">
            <a:extLst>
              <a:ext uri="{FF2B5EF4-FFF2-40B4-BE49-F238E27FC236}">
                <a16:creationId xmlns:a16="http://schemas.microsoft.com/office/drawing/2014/main" id="{F4201647-073F-FACA-9CCA-3CACCF20DD7B}"/>
              </a:ext>
            </a:extLst>
          </p:cNvPr>
          <p:cNvSpPr>
            <a:spLocks noGrp="1"/>
          </p:cNvSpPr>
          <p:nvPr>
            <p:ph type="title"/>
          </p:nvPr>
        </p:nvSpPr>
        <p:spPr>
          <a:xfrm>
            <a:off x="650104" y="-108590"/>
            <a:ext cx="1847997" cy="769807"/>
          </a:xfrm>
        </p:spPr>
        <p:txBody>
          <a:bodyPr anchor="ctr">
            <a:normAutofit/>
          </a:bodyPr>
          <a:lstStyle/>
          <a:p>
            <a:pPr lvl="0" algn="ctr">
              <a:lnSpc>
                <a:spcPct val="150000"/>
              </a:lnSpc>
              <a:spcAft>
                <a:spcPts val="800"/>
              </a:spcAft>
              <a:buClr>
                <a:srgbClr val="202124"/>
              </a:buClr>
            </a:pPr>
            <a:r>
              <a:rPr lang="en-US" sz="1800" b="1" dirty="0">
                <a:solidFill>
                  <a:schemeClr val="accent4"/>
                </a:solidFill>
                <a:cs typeface="Biome Light" panose="020B0303030204020804" pitchFamily="34" charset="0"/>
              </a:rPr>
              <a:t>C.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Order Form</a:t>
            </a:r>
            <a:endParaRPr lang="en-IN" sz="1800" b="0" dirty="0">
              <a:effectLst/>
              <a:latin typeface="Corbel (Headings)"/>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8139E61-E067-BD0B-1616-E2481ED1B41E}"/>
              </a:ext>
            </a:extLst>
          </p:cNvPr>
          <p:cNvPicPr>
            <a:picLocks noChangeAspect="1"/>
          </p:cNvPicPr>
          <p:nvPr/>
        </p:nvPicPr>
        <p:blipFill>
          <a:blip r:embed="rId3"/>
          <a:srcRect/>
          <a:stretch/>
        </p:blipFill>
        <p:spPr>
          <a:xfrm>
            <a:off x="881191" y="680944"/>
            <a:ext cx="6302223" cy="235558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C56192C-6036-692A-DCE9-2E5CA7B5AC82}"/>
              </a:ext>
            </a:extLst>
          </p:cNvPr>
          <p:cNvPicPr>
            <a:picLocks noChangeAspect="1"/>
          </p:cNvPicPr>
          <p:nvPr/>
        </p:nvPicPr>
        <p:blipFill>
          <a:blip r:embed="rId4"/>
          <a:srcRect/>
          <a:stretch/>
        </p:blipFill>
        <p:spPr>
          <a:xfrm>
            <a:off x="4864231" y="3968374"/>
            <a:ext cx="6393174" cy="243449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DCD4CF0-884B-BE2B-8F00-2FF63F504F6D}"/>
              </a:ext>
            </a:extLst>
          </p:cNvPr>
          <p:cNvSpPr txBox="1"/>
          <p:nvPr/>
        </p:nvSpPr>
        <p:spPr>
          <a:xfrm>
            <a:off x="4534370" y="3452141"/>
            <a:ext cx="3393764" cy="369332"/>
          </a:xfrm>
          <a:prstGeom prst="rect">
            <a:avLst/>
          </a:prstGeom>
          <a:noFill/>
        </p:spPr>
        <p:txBody>
          <a:bodyPr wrap="square">
            <a:spAutoFit/>
          </a:bodyPr>
          <a:lstStyle/>
          <a:p>
            <a:pPr algn="ctr"/>
            <a:r>
              <a:rPr lang="en-US" sz="1800" b="1" dirty="0">
                <a:solidFill>
                  <a:schemeClr val="accent4"/>
                </a:solidFill>
                <a:latin typeface="Corbel (Headings)"/>
                <a:cs typeface="Biome Light" panose="020B0303030204020804" pitchFamily="34" charset="0"/>
              </a:rPr>
              <a:t>D. </a:t>
            </a:r>
            <a:r>
              <a:rPr lang="en-US" sz="1800" dirty="0">
                <a:effectLst/>
                <a:latin typeface="Calibri" panose="020F0502020204030204" pitchFamily="34" charset="0"/>
                <a:ea typeface="Calibri" panose="020F0502020204030204" pitchFamily="34" charset="0"/>
                <a:cs typeface="Times New Roman" panose="02020603050405020304" pitchFamily="18" charset="0"/>
              </a:rPr>
              <a:t>Sales Department Checklist</a:t>
            </a:r>
            <a:endParaRPr lang="en-IN" dirty="0"/>
          </a:p>
        </p:txBody>
      </p:sp>
    </p:spTree>
    <p:extLst>
      <p:ext uri="{BB962C8B-B14F-4D97-AF65-F5344CB8AC3E}">
        <p14:creationId xmlns:p14="http://schemas.microsoft.com/office/powerpoint/2010/main" val="207362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5" name="Title 7">
            <a:extLst>
              <a:ext uri="{FF2B5EF4-FFF2-40B4-BE49-F238E27FC236}">
                <a16:creationId xmlns:a16="http://schemas.microsoft.com/office/drawing/2014/main" id="{9A0D995F-6213-95D7-2B03-7F647B668547}"/>
              </a:ext>
            </a:extLst>
          </p:cNvPr>
          <p:cNvSpPr>
            <a:spLocks noGrp="1"/>
          </p:cNvSpPr>
          <p:nvPr>
            <p:ph type="title"/>
          </p:nvPr>
        </p:nvSpPr>
        <p:spPr>
          <a:xfrm>
            <a:off x="423001" y="-83167"/>
            <a:ext cx="3616307" cy="769807"/>
          </a:xfrm>
        </p:spPr>
        <p:txBody>
          <a:bodyPr anchor="ctr">
            <a:normAutofit/>
          </a:bodyPr>
          <a:lstStyle/>
          <a:p>
            <a:pPr lvl="0" algn="ctr">
              <a:lnSpc>
                <a:spcPct val="150000"/>
              </a:lnSpc>
              <a:spcAft>
                <a:spcPts val="800"/>
              </a:spcAft>
              <a:buClr>
                <a:srgbClr val="202124"/>
              </a:buClr>
            </a:pPr>
            <a:r>
              <a:rPr lang="en-US" sz="1800" b="1" dirty="0">
                <a:solidFill>
                  <a:schemeClr val="accent4"/>
                </a:solidFill>
                <a:cs typeface="Biome Light" panose="020B0303030204020804" pitchFamily="34" charset="0"/>
              </a:rPr>
              <a:t>E.</a:t>
            </a:r>
            <a:r>
              <a:rPr lang="en-US" sz="1800" b="0" dirty="0">
                <a:effectLst/>
                <a:latin typeface="Corbel (Headings)"/>
                <a:ea typeface="Calibri" panose="020F0502020204030204" pitchFamily="34" charset="0"/>
                <a:cs typeface="Times New Roman" panose="02020603050405020304" pitchFamily="18" charset="0"/>
              </a:rPr>
              <a:t> Performa Invoice (PI) Module</a:t>
            </a:r>
            <a:endParaRPr lang="en-IN" sz="1800" b="0" dirty="0">
              <a:effectLst/>
              <a:latin typeface="Corbel (Headings)"/>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44C5D49-E93F-5E86-A4F1-2262155CF505}"/>
              </a:ext>
            </a:extLst>
          </p:cNvPr>
          <p:cNvPicPr>
            <a:picLocks noChangeAspect="1"/>
          </p:cNvPicPr>
          <p:nvPr/>
        </p:nvPicPr>
        <p:blipFill>
          <a:blip r:embed="rId3"/>
          <a:srcRect/>
          <a:stretch/>
        </p:blipFill>
        <p:spPr>
          <a:xfrm>
            <a:off x="720754" y="634061"/>
            <a:ext cx="5126763" cy="94950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19A0AFC-DEED-A804-A981-C10D341E8117}"/>
              </a:ext>
            </a:extLst>
          </p:cNvPr>
          <p:cNvPicPr>
            <a:picLocks noChangeAspect="1"/>
          </p:cNvPicPr>
          <p:nvPr/>
        </p:nvPicPr>
        <p:blipFill>
          <a:blip r:embed="rId4"/>
          <a:srcRect/>
          <a:stretch/>
        </p:blipFill>
        <p:spPr>
          <a:xfrm>
            <a:off x="3286715" y="2313814"/>
            <a:ext cx="5121603" cy="83792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1B647D31-9B7D-5E34-6A6E-6857CFC123F9}"/>
              </a:ext>
            </a:extLst>
          </p:cNvPr>
          <p:cNvSpPr txBox="1"/>
          <p:nvPr/>
        </p:nvSpPr>
        <p:spPr>
          <a:xfrm>
            <a:off x="3201141" y="1850190"/>
            <a:ext cx="1625855" cy="369332"/>
          </a:xfrm>
          <a:prstGeom prst="rect">
            <a:avLst/>
          </a:prstGeom>
          <a:noFill/>
        </p:spPr>
        <p:txBody>
          <a:bodyPr wrap="square">
            <a:spAutoFit/>
          </a:bodyPr>
          <a:lstStyle/>
          <a:p>
            <a:r>
              <a:rPr lang="en-US" sz="1800" b="1" dirty="0">
                <a:solidFill>
                  <a:schemeClr val="accent4"/>
                </a:solidFill>
                <a:cs typeface="Biome Light" panose="020B0303030204020804" pitchFamily="34" charset="0"/>
              </a:rPr>
              <a:t>F.</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ABG Module</a:t>
            </a:r>
            <a:endParaRPr lang="en-IN" dirty="0"/>
          </a:p>
        </p:txBody>
      </p:sp>
      <p:sp>
        <p:nvSpPr>
          <p:cNvPr id="13" name="TextBox 12">
            <a:extLst>
              <a:ext uri="{FF2B5EF4-FFF2-40B4-BE49-F238E27FC236}">
                <a16:creationId xmlns:a16="http://schemas.microsoft.com/office/drawing/2014/main" id="{4055B549-D525-CBA5-ACDB-DD2560053BC5}"/>
              </a:ext>
            </a:extLst>
          </p:cNvPr>
          <p:cNvSpPr txBox="1"/>
          <p:nvPr/>
        </p:nvSpPr>
        <p:spPr>
          <a:xfrm>
            <a:off x="625753" y="3187994"/>
            <a:ext cx="1605402" cy="369332"/>
          </a:xfrm>
          <a:prstGeom prst="rect">
            <a:avLst/>
          </a:prstGeom>
          <a:noFill/>
        </p:spPr>
        <p:txBody>
          <a:bodyPr wrap="square">
            <a:spAutoFit/>
          </a:bodyPr>
          <a:lstStyle/>
          <a:p>
            <a:r>
              <a:rPr lang="en-US" sz="1800" b="1" dirty="0">
                <a:solidFill>
                  <a:schemeClr val="accent4"/>
                </a:solidFill>
                <a:cs typeface="Biome Light" panose="020B0303030204020804" pitchFamily="34" charset="0"/>
              </a:rPr>
              <a:t>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PBG Module</a:t>
            </a:r>
            <a:endParaRPr lang="en-IN" dirty="0"/>
          </a:p>
        </p:txBody>
      </p:sp>
      <p:pic>
        <p:nvPicPr>
          <p:cNvPr id="14" name="Picture 13">
            <a:extLst>
              <a:ext uri="{FF2B5EF4-FFF2-40B4-BE49-F238E27FC236}">
                <a16:creationId xmlns:a16="http://schemas.microsoft.com/office/drawing/2014/main" id="{9CE0986F-5095-88F8-6A7F-06F8FBF50A28}"/>
              </a:ext>
            </a:extLst>
          </p:cNvPr>
          <p:cNvPicPr>
            <a:picLocks noChangeAspect="1"/>
          </p:cNvPicPr>
          <p:nvPr/>
        </p:nvPicPr>
        <p:blipFill>
          <a:blip r:embed="rId5"/>
          <a:srcRect/>
          <a:stretch/>
        </p:blipFill>
        <p:spPr>
          <a:xfrm>
            <a:off x="720757" y="3619679"/>
            <a:ext cx="5126759" cy="849387"/>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F460B85B-35B9-62C2-22DE-06FB897B07BB}"/>
              </a:ext>
            </a:extLst>
          </p:cNvPr>
          <p:cNvSpPr txBox="1"/>
          <p:nvPr/>
        </p:nvSpPr>
        <p:spPr>
          <a:xfrm>
            <a:off x="5941134" y="4393654"/>
            <a:ext cx="4475481" cy="369332"/>
          </a:xfrm>
          <a:prstGeom prst="rect">
            <a:avLst/>
          </a:prstGeom>
          <a:noFill/>
        </p:spPr>
        <p:txBody>
          <a:bodyPr wrap="square">
            <a:spAutoFit/>
          </a:bodyPr>
          <a:lstStyle/>
          <a:p>
            <a:pPr algn="ctr"/>
            <a:r>
              <a:rPr lang="en-US" sz="1800" b="1" dirty="0">
                <a:solidFill>
                  <a:schemeClr val="accent4"/>
                </a:solidFill>
                <a:cs typeface="Biome Light" panose="020B0303030204020804" pitchFamily="34"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Target set of Each Work Order Module</a:t>
            </a:r>
            <a:endParaRPr lang="en-IN" dirty="0"/>
          </a:p>
        </p:txBody>
      </p:sp>
      <p:pic>
        <p:nvPicPr>
          <p:cNvPr id="16" name="Picture 15">
            <a:extLst>
              <a:ext uri="{FF2B5EF4-FFF2-40B4-BE49-F238E27FC236}">
                <a16:creationId xmlns:a16="http://schemas.microsoft.com/office/drawing/2014/main" id="{39012C33-21EA-F995-C494-F7C920D4A13B}"/>
              </a:ext>
            </a:extLst>
          </p:cNvPr>
          <p:cNvPicPr>
            <a:picLocks noChangeAspect="1"/>
          </p:cNvPicPr>
          <p:nvPr/>
        </p:nvPicPr>
        <p:blipFill>
          <a:blip r:embed="rId6"/>
          <a:srcRect/>
          <a:stretch/>
        </p:blipFill>
        <p:spPr>
          <a:xfrm>
            <a:off x="6299353" y="4868198"/>
            <a:ext cx="5073409" cy="1382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05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3" descr="close up of building">
            <a:extLst>
              <a:ext uri="{FF2B5EF4-FFF2-40B4-BE49-F238E27FC236}">
                <a16:creationId xmlns:a16="http://schemas.microsoft.com/office/drawing/2014/main" id="{5A9FCEFE-ADCB-4861-8CEA-A074136512A6}"/>
              </a:ext>
            </a:extLst>
          </p:cNvPr>
          <p:cNvPicPr>
            <a:picLocks noGrp="1" noChangeAspect="1"/>
          </p:cNvPicPr>
          <p:nvPr>
            <p:ph type="pic" sz="quarter" idx="20"/>
          </p:nvPr>
        </p:nvPicPr>
        <p:blipFill>
          <a:blip r:embed="rId2"/>
          <a:srcRect t="13712" b="13712"/>
          <a:stretch>
            <a:fillRect/>
          </a:stretch>
        </p:blipFill>
        <p:spPr>
          <a:xfrm>
            <a:off x="9393238" y="0"/>
            <a:ext cx="2798762" cy="1354138"/>
          </a:xfrm>
          <a:custGeom>
            <a:avLst/>
            <a:gdLst>
              <a:gd name="connsiteX0" fmla="*/ 316595 w 2798762"/>
              <a:gd name="connsiteY0" fmla="*/ 369378 h 1635849"/>
              <a:gd name="connsiteX1" fmla="*/ 1152465 w 2798762"/>
              <a:gd name="connsiteY1" fmla="*/ 369378 h 1635849"/>
              <a:gd name="connsiteX2" fmla="*/ 1469083 w 2798762"/>
              <a:gd name="connsiteY2" fmla="*/ 1002614 h 1635849"/>
              <a:gd name="connsiteX3" fmla="*/ 1152465 w 2798762"/>
              <a:gd name="connsiteY3" fmla="*/ 1635849 h 1635849"/>
              <a:gd name="connsiteX4" fmla="*/ 316595 w 2798762"/>
              <a:gd name="connsiteY4" fmla="*/ 1635849 h 1635849"/>
              <a:gd name="connsiteX5" fmla="*/ 0 w 2798762"/>
              <a:gd name="connsiteY5" fmla="*/ 1002660 h 1635849"/>
              <a:gd name="connsiteX6" fmla="*/ 0 w 2798762"/>
              <a:gd name="connsiteY6" fmla="*/ 1002568 h 1635849"/>
              <a:gd name="connsiteX7" fmla="*/ 1193125 w 2798762"/>
              <a:gd name="connsiteY7" fmla="*/ 0 h 1635849"/>
              <a:gd name="connsiteX8" fmla="*/ 2798762 w 2798762"/>
              <a:gd name="connsiteY8" fmla="*/ 0 h 1635849"/>
              <a:gd name="connsiteX9" fmla="*/ 2798762 w 2798762"/>
              <a:gd name="connsiteY9" fmla="*/ 786966 h 1635849"/>
              <a:gd name="connsiteX10" fmla="*/ 2719777 w 2798762"/>
              <a:gd name="connsiteY10" fmla="*/ 944936 h 1635849"/>
              <a:gd name="connsiteX11" fmla="*/ 1582346 w 2798762"/>
              <a:gd name="connsiteY11" fmla="*/ 944936 h 1635849"/>
              <a:gd name="connsiteX12" fmla="*/ 1151501 w 2798762"/>
              <a:gd name="connsiteY12" fmla="*/ 83246 h 163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62" h="1635849">
                <a:moveTo>
                  <a:pt x="316595" y="369378"/>
                </a:moveTo>
                <a:lnTo>
                  <a:pt x="1152465" y="369378"/>
                </a:lnTo>
                <a:lnTo>
                  <a:pt x="1469083" y="1002614"/>
                </a:lnTo>
                <a:lnTo>
                  <a:pt x="1152465" y="1635849"/>
                </a:lnTo>
                <a:lnTo>
                  <a:pt x="316595" y="1635849"/>
                </a:lnTo>
                <a:lnTo>
                  <a:pt x="0" y="1002660"/>
                </a:lnTo>
                <a:lnTo>
                  <a:pt x="0" y="1002568"/>
                </a:lnTo>
                <a:close/>
                <a:moveTo>
                  <a:pt x="1193125" y="0"/>
                </a:moveTo>
                <a:lnTo>
                  <a:pt x="2798762" y="0"/>
                </a:lnTo>
                <a:lnTo>
                  <a:pt x="2798762" y="786966"/>
                </a:lnTo>
                <a:lnTo>
                  <a:pt x="2719777" y="944936"/>
                </a:lnTo>
                <a:lnTo>
                  <a:pt x="1582346" y="944936"/>
                </a:lnTo>
                <a:lnTo>
                  <a:pt x="1151501" y="83246"/>
                </a:lnTo>
                <a:close/>
              </a:path>
            </a:pathLst>
          </a:custGeom>
        </p:spPr>
      </p:pic>
      <p:sp>
        <p:nvSpPr>
          <p:cNvPr id="2" name="Rectangle 1">
            <a:extLst>
              <a:ext uri="{FF2B5EF4-FFF2-40B4-BE49-F238E27FC236}">
                <a16:creationId xmlns:a16="http://schemas.microsoft.com/office/drawing/2014/main" id="{FD981E60-4424-0A4C-583F-346A8E17BFD0}"/>
              </a:ext>
            </a:extLst>
          </p:cNvPr>
          <p:cNvSpPr/>
          <p:nvPr/>
        </p:nvSpPr>
        <p:spPr>
          <a:xfrm>
            <a:off x="651588" y="6363479"/>
            <a:ext cx="2147596" cy="34523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A6F1A"/>
                </a:solidFill>
              </a:rPr>
              <a:t>www.mojoamericas.com</a:t>
            </a:r>
          </a:p>
        </p:txBody>
      </p:sp>
      <p:sp>
        <p:nvSpPr>
          <p:cNvPr id="5" name="Title 7">
            <a:extLst>
              <a:ext uri="{FF2B5EF4-FFF2-40B4-BE49-F238E27FC236}">
                <a16:creationId xmlns:a16="http://schemas.microsoft.com/office/drawing/2014/main" id="{9A0D995F-6213-95D7-2B03-7F647B668547}"/>
              </a:ext>
            </a:extLst>
          </p:cNvPr>
          <p:cNvSpPr>
            <a:spLocks noGrp="1"/>
          </p:cNvSpPr>
          <p:nvPr>
            <p:ph type="title"/>
          </p:nvPr>
        </p:nvSpPr>
        <p:spPr>
          <a:xfrm>
            <a:off x="3375604" y="91377"/>
            <a:ext cx="3766444" cy="769807"/>
          </a:xfrm>
        </p:spPr>
        <p:txBody>
          <a:bodyPr anchor="ctr">
            <a:normAutofit/>
          </a:bodyPr>
          <a:lstStyle/>
          <a:p>
            <a:pPr lvl="0" algn="ctr">
              <a:lnSpc>
                <a:spcPct val="150000"/>
              </a:lnSpc>
              <a:spcAft>
                <a:spcPts val="800"/>
              </a:spcAft>
              <a:buClr>
                <a:srgbClr val="202124"/>
              </a:buClr>
            </a:pPr>
            <a:r>
              <a:rPr lang="en-US" sz="1800" b="1" dirty="0">
                <a:solidFill>
                  <a:schemeClr val="accent4"/>
                </a:solidFill>
                <a:cs typeface="Biome Light" panose="020B0303030204020804" pitchFamily="34" charset="0"/>
              </a:rPr>
              <a:t>I.</a:t>
            </a:r>
            <a:r>
              <a:rPr lang="en-US" sz="1800" b="0" dirty="0">
                <a:effectLst/>
                <a:latin typeface="Corbel (Headings)"/>
                <a:ea typeface="Calibri" panose="020F0502020204030204" pitchFamily="34" charset="0"/>
                <a:cs typeface="Times New Roman" panose="02020603050405020304" pitchFamily="18" charset="0"/>
              </a:rPr>
              <a:t> Order to Collection </a:t>
            </a:r>
            <a:r>
              <a:rPr lang="en-US" sz="1800" b="0" dirty="0">
                <a:solidFill>
                  <a:srgbClr val="FA6F1A"/>
                </a:solidFill>
                <a:effectLst/>
                <a:latin typeface="Corbel (Headings)"/>
                <a:ea typeface="Calibri" panose="020F0502020204030204" pitchFamily="34" charset="0"/>
                <a:cs typeface="Times New Roman" panose="02020603050405020304" pitchFamily="18" charset="0"/>
              </a:rPr>
              <a:t>(O2C) Report</a:t>
            </a:r>
            <a:endParaRPr lang="en-IN" sz="1800" b="0" dirty="0">
              <a:solidFill>
                <a:srgbClr val="FA6F1A"/>
              </a:solidFill>
              <a:effectLst/>
              <a:latin typeface="Corbel (Headings)"/>
              <a:ea typeface="Calibri" panose="020F0502020204030204" pitchFamily="34" charset="0"/>
              <a:cs typeface="Times New Roman" panose="02020603050405020304" pitchFamily="18" charset="0"/>
            </a:endParaRPr>
          </a:p>
        </p:txBody>
      </p:sp>
      <p:pic>
        <p:nvPicPr>
          <p:cNvPr id="4" name="Picture 3" descr="Table&#10;&#10;Description automatically generated">
            <a:extLst>
              <a:ext uri="{FF2B5EF4-FFF2-40B4-BE49-F238E27FC236}">
                <a16:creationId xmlns:a16="http://schemas.microsoft.com/office/drawing/2014/main" id="{F27D5EFC-176E-5F45-CD1C-779F1391AFCC}"/>
              </a:ext>
            </a:extLst>
          </p:cNvPr>
          <p:cNvPicPr>
            <a:picLocks noChangeAspect="1"/>
          </p:cNvPicPr>
          <p:nvPr/>
        </p:nvPicPr>
        <p:blipFill>
          <a:blip r:embed="rId3"/>
          <a:stretch>
            <a:fillRect/>
          </a:stretch>
        </p:blipFill>
        <p:spPr>
          <a:xfrm>
            <a:off x="405128" y="1327515"/>
            <a:ext cx="4593259" cy="225537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F38C7B3-F658-65E6-4B7D-2BA07F751188}"/>
              </a:ext>
            </a:extLst>
          </p:cNvPr>
          <p:cNvSpPr txBox="1"/>
          <p:nvPr/>
        </p:nvSpPr>
        <p:spPr>
          <a:xfrm>
            <a:off x="651588" y="3700232"/>
            <a:ext cx="3766444" cy="307777"/>
          </a:xfrm>
          <a:prstGeom prst="rect">
            <a:avLst/>
          </a:prstGeom>
          <a:noFill/>
        </p:spPr>
        <p:txBody>
          <a:bodyPr wrap="square">
            <a:spAutoFit/>
          </a:bodyPr>
          <a:lstStyle/>
          <a:p>
            <a:pPr algn="ctr"/>
            <a:r>
              <a:rPr lang="en-IN" sz="1400" dirty="0">
                <a:latin typeface="Corbel (Headings)"/>
              </a:rPr>
              <a:t>Plan target for all Order of each department</a:t>
            </a:r>
          </a:p>
        </p:txBody>
      </p:sp>
      <p:sp>
        <p:nvSpPr>
          <p:cNvPr id="8" name="TextBox 7">
            <a:extLst>
              <a:ext uri="{FF2B5EF4-FFF2-40B4-BE49-F238E27FC236}">
                <a16:creationId xmlns:a16="http://schemas.microsoft.com/office/drawing/2014/main" id="{F7103E7C-7D28-D686-B21D-75F8841CE16C}"/>
              </a:ext>
            </a:extLst>
          </p:cNvPr>
          <p:cNvSpPr txBox="1"/>
          <p:nvPr/>
        </p:nvSpPr>
        <p:spPr>
          <a:xfrm>
            <a:off x="6382804" y="2612527"/>
            <a:ext cx="5163698" cy="307777"/>
          </a:xfrm>
          <a:prstGeom prst="rect">
            <a:avLst/>
          </a:prstGeom>
          <a:noFill/>
        </p:spPr>
        <p:txBody>
          <a:bodyPr wrap="square">
            <a:spAutoFit/>
          </a:bodyPr>
          <a:lstStyle/>
          <a:p>
            <a:pPr algn="ctr"/>
            <a:r>
              <a:rPr lang="en-US" sz="1400" dirty="0">
                <a:latin typeface="Corbel (Headings)"/>
              </a:rPr>
              <a:t>Track your  orders  Planned Vs Actual Days for each department</a:t>
            </a:r>
            <a:endParaRPr lang="en-IN" sz="1400" dirty="0">
              <a:latin typeface="Corbel (Headings)"/>
            </a:endParaRPr>
          </a:p>
        </p:txBody>
      </p:sp>
      <p:pic>
        <p:nvPicPr>
          <p:cNvPr id="17" name="Picture 16" descr="Table&#10;&#10;Description automatically generated">
            <a:extLst>
              <a:ext uri="{FF2B5EF4-FFF2-40B4-BE49-F238E27FC236}">
                <a16:creationId xmlns:a16="http://schemas.microsoft.com/office/drawing/2014/main" id="{E331A9A4-6FC5-9C17-5981-C0DC39BFF468}"/>
              </a:ext>
            </a:extLst>
          </p:cNvPr>
          <p:cNvPicPr>
            <a:picLocks noChangeAspect="1"/>
          </p:cNvPicPr>
          <p:nvPr/>
        </p:nvPicPr>
        <p:blipFill>
          <a:blip r:embed="rId4"/>
          <a:stretch>
            <a:fillRect/>
          </a:stretch>
        </p:blipFill>
        <p:spPr>
          <a:xfrm>
            <a:off x="6329047" y="3061397"/>
            <a:ext cx="5457825" cy="1752600"/>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FA5E10C5-6880-1728-5E95-9A429EA6F503}"/>
              </a:ext>
            </a:extLst>
          </p:cNvPr>
          <p:cNvSpPr txBox="1"/>
          <p:nvPr/>
        </p:nvSpPr>
        <p:spPr>
          <a:xfrm>
            <a:off x="3375604" y="5683954"/>
            <a:ext cx="4218997" cy="307777"/>
          </a:xfrm>
          <a:prstGeom prst="rect">
            <a:avLst/>
          </a:prstGeom>
          <a:noFill/>
        </p:spPr>
        <p:txBody>
          <a:bodyPr wrap="square">
            <a:spAutoFit/>
          </a:bodyPr>
          <a:lstStyle/>
          <a:p>
            <a:pPr algn="ctr"/>
            <a:r>
              <a:rPr lang="en-US" sz="1400" dirty="0">
                <a:latin typeface="Corbel (Headings)"/>
              </a:rPr>
              <a:t>O2C Report (Order to Collection) - Days Captured</a:t>
            </a:r>
            <a:endParaRPr lang="en-IN" sz="1400" dirty="0">
              <a:latin typeface="Corbel (Headings)"/>
            </a:endParaRPr>
          </a:p>
        </p:txBody>
      </p:sp>
    </p:spTree>
    <p:extLst>
      <p:ext uri="{BB962C8B-B14F-4D97-AF65-F5344CB8AC3E}">
        <p14:creationId xmlns:p14="http://schemas.microsoft.com/office/powerpoint/2010/main" val="6912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LW_v2" id="{C590A786-F65F-42F6-9E48-12C78E3C86B3}" vid="{FEE92C9D-6350-4ECD-87A4-004D12BB2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D99ABA-76CE-4A8E-B5F0-C051B96628DE}">
  <ds:schemaRefs>
    <ds:schemaRef ds:uri="http://schemas.microsoft.com/sharepoint/v3/contenttype/forms"/>
  </ds:schemaRefs>
</ds:datastoreItem>
</file>

<file path=customXml/itemProps3.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597</TotalTime>
  <Words>489</Words>
  <Application>Microsoft Office PowerPoint</Application>
  <PresentationFormat>Widescreen</PresentationFormat>
  <Paragraphs>74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Corbel</vt:lpstr>
      <vt:lpstr>Corbel (Headings)</vt:lpstr>
      <vt:lpstr>Wingdings</vt:lpstr>
      <vt:lpstr>Office Theme</vt:lpstr>
      <vt:lpstr>On Demand Real Time Reporting System</vt:lpstr>
      <vt:lpstr>About Mojo</vt:lpstr>
      <vt:lpstr>Dashboard of Mojo Screen</vt:lpstr>
      <vt:lpstr>Mojo Index</vt:lpstr>
      <vt:lpstr>Mojo help sales reps and managers alike streamline their workflows and track leads to improve sales processes. Sales department includes following forms and modules:</vt:lpstr>
      <vt:lpstr>A. Request For Quote (RFQ) Form </vt:lpstr>
      <vt:lpstr>C. Order Form</vt:lpstr>
      <vt:lpstr>E. Performa Invoice (PI) Module</vt:lpstr>
      <vt:lpstr>I. Order to Collection (O2C) Report</vt:lpstr>
      <vt:lpstr>Mojo Americas system includes the detail engineering database cover of your business. Engineering department includes following forms and modules:</vt:lpstr>
      <vt:lpstr>PowerPoint Presentation</vt:lpstr>
      <vt:lpstr>PowerPoint Presentation</vt:lpstr>
      <vt:lpstr>PPC Department</vt:lpstr>
      <vt:lpstr>Procurement Department</vt:lpstr>
      <vt:lpstr>PowerPoint Presentation</vt:lpstr>
      <vt:lpstr>PowerPoint Presentation</vt:lpstr>
      <vt:lpstr>A. Store Checklist</vt:lpstr>
      <vt:lpstr>Production Department</vt:lpstr>
      <vt:lpstr>Technical Department Department</vt:lpstr>
      <vt:lpstr>Commercial  Department</vt:lpstr>
      <vt:lpstr>Accounts Department </vt:lpstr>
      <vt:lpstr>Sales Funnel/Enquiry  Capture Report</vt:lpstr>
      <vt:lpstr>Hot Leads Tracking RSM (Regional Sales Manager)</vt:lpstr>
      <vt:lpstr>PowerPoint Presentation</vt:lpstr>
      <vt:lpstr>PowerPoint Presentation</vt:lpstr>
      <vt:lpstr>Mojo Americas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Demand Real Time Reporting System</dc:title>
  <dc:creator>Bhanu Prakash</dc:creator>
  <cp:lastModifiedBy>Bhanu Prakash</cp:lastModifiedBy>
  <cp:revision>34</cp:revision>
  <dcterms:created xsi:type="dcterms:W3CDTF">2022-10-07T04:27:56Z</dcterms:created>
  <dcterms:modified xsi:type="dcterms:W3CDTF">2022-10-07T14:25:19Z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